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0" r:id="rId16"/>
    <p:sldId id="29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B"/>
    <a:srgbClr val="F3C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/>
    <p:restoredTop sz="94607"/>
  </p:normalViewPr>
  <p:slideViewPr>
    <p:cSldViewPr snapToGrid="0" snapToObjects="1">
      <p:cViewPr>
        <p:scale>
          <a:sx n="139" d="100"/>
          <a:sy n="139" d="100"/>
        </p:scale>
        <p:origin x="23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F0B98C3-CB3E-4C31-9EF9-845AFD5388A8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2719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1721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59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0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1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5F00A3A-0A60-43DA-963F-13EAC8A923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2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63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6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7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8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97E398-E817-47C7-8BF6-DC961869536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9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1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5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5287700-9862-46DD-9DE7-A1C69CD0594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76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8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0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1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2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2F63B-B9C4-489E-824D-4F8F9CB5ED4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83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84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7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9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D5341CE-E978-4C5F-9635-9633187B929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0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4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6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7428D9-6666-48E5-9FE3-65B2D4E83E7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7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9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2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3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2D75294-D1EC-4D92-95BE-2E9696E3FCB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04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05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06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8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0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EE534C6-342F-49A4-B750-08206050879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1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812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13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7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D3D5837-309A-4DC2-9D41-8DFF3B6A7AC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8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819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4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1E37267-902F-429B-A51A-5BAE074DC47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26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7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1BC51DB-89A7-4F5D-9ABE-E9AD4D73C1E0}" type="datetime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5/2/22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EB994AD-A37D-4E13-865C-9B6576D040C2}" type="slidenum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‹Nº›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/>
          <a:lstStyle/>
          <a:p>
            <a:r>
              <a:rPr lang="en-US" sz="44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671760" y="3192840"/>
            <a:ext cx="8770680" cy="4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2022).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97" name="CustomShape 8"/>
          <p:cNvSpPr/>
          <p:nvPr/>
        </p:nvSpPr>
        <p:spPr>
          <a:xfrm>
            <a:off x="671760" y="1888920"/>
            <a:ext cx="217944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000000"/>
                </a:solidFill>
                <a:uFillTx/>
                <a:latin typeface="Baskerville Old Face"/>
                <a:ea typeface="DejaVu Sans"/>
              </a:rPr>
              <a:t>Session 1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RF pulse can tilt the orientation of the proton (‘s spin)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 rot="18796200" flipH="1">
            <a:off x="5544720" y="1850760"/>
            <a:ext cx="776880" cy="551520"/>
          </a:xfrm>
          <a:custGeom>
            <a:avLst/>
            <a:gdLst/>
            <a:ahLst/>
            <a:cxnLst/>
            <a:rect l="l" t="t" r="r" b="b"/>
            <a:pathLst>
              <a:path w="2159" h="1533"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864" y="551"/>
                </a:lnTo>
                <a:lnTo>
                  <a:pt x="1223" y="192"/>
                </a:lnTo>
                <a:lnTo>
                  <a:pt x="1223" y="1341"/>
                </a:lnTo>
                <a:lnTo>
                  <a:pt x="864" y="982"/>
                </a:lnTo>
                <a:lnTo>
                  <a:pt x="505" y="982"/>
                </a:lnTo>
                <a:close/>
                <a:moveTo>
                  <a:pt x="1367" y="551"/>
                </a:moveTo>
                <a:lnTo>
                  <a:pt x="1654" y="335"/>
                </a:lnTo>
                <a:moveTo>
                  <a:pt x="1367" y="767"/>
                </a:moveTo>
                <a:lnTo>
                  <a:pt x="1654" y="767"/>
                </a:lnTo>
                <a:moveTo>
                  <a:pt x="1367" y="982"/>
                </a:moveTo>
                <a:lnTo>
                  <a:pt x="1654" y="1198"/>
                </a:lnTo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80" name="CustomShape 9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BFD0E62E-34DA-C656-6A73-B2E752E12788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3338280" y="5275800"/>
            <a:ext cx="5867752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When the RF pulse stops, the protons reorient to the field emitting another RF signal. </a:t>
            </a:r>
            <a:endParaRPr lang="en-US" sz="16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time taken is known as </a:t>
            </a:r>
            <a:r>
              <a:rPr lang="en-US" sz="16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relaxation time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92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4" name="CustomShape 8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9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2"/>
          <p:cNvSpPr/>
          <p:nvPr/>
        </p:nvSpPr>
        <p:spPr>
          <a:xfrm rot="16756800">
            <a:off x="5737680" y="3186000"/>
            <a:ext cx="623880" cy="131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7191000" y="3063600"/>
            <a:ext cx="1397520" cy="1297080"/>
          </a:xfrm>
          <a:prstGeom prst="rect">
            <a:avLst/>
          </a:prstGeom>
          <a:solidFill>
            <a:srgbClr val="FCD5B5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Coil =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RF receiver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A8FCDA98-D323-2EDB-D3F7-A6C042ECC28A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B27654CD-F9C4-4B44-6F1B-7774265F312E}"/>
              </a:ext>
            </a:extLst>
          </p:cNvPr>
          <p:cNvCxnSpPr>
            <a:cxnSpLocks/>
          </p:cNvCxnSpPr>
          <p:nvPr/>
        </p:nvCxnSpPr>
        <p:spPr>
          <a:xfrm rot="10800000">
            <a:off x="4439700" y="2961000"/>
            <a:ext cx="639901" cy="202680"/>
          </a:xfrm>
          <a:prstGeom prst="curvedConnector3">
            <a:avLst>
              <a:gd name="adj1" fmla="val -13043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4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3338280" y="5275800"/>
            <a:ext cx="578707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points in space have different relaxation times, and we can use those differences to </a:t>
            </a:r>
            <a:r>
              <a:rPr lang="en-US" sz="16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reconstruct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what is inside the scanner.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10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71568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12" name="CustomShape 8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4488120" y="25272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 rot="17696400">
            <a:off x="5466600" y="2519640"/>
            <a:ext cx="975960" cy="188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 rot="17407800">
            <a:off x="5362200" y="4107240"/>
            <a:ext cx="42336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3"/>
          <p:cNvSpPr/>
          <p:nvPr/>
        </p:nvSpPr>
        <p:spPr>
          <a:xfrm rot="17696400">
            <a:off x="5451480" y="3470040"/>
            <a:ext cx="550440" cy="115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755A4B86-9ED2-8687-E6B3-33B323CF0234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586510" y="4697860"/>
            <a:ext cx="7171452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If we zoom in, we can see that images are composed of pixels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The size of each side of the pixel determines the image resolution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(1 x 1 mm, in this example).</a:t>
            </a:r>
            <a:endParaRPr lang="en-US" sz="2000" spc="-1" dirty="0"/>
          </a:p>
        </p:txBody>
      </p:sp>
      <p:pic>
        <p:nvPicPr>
          <p:cNvPr id="19" name="Imagen 25">
            <a:extLst>
              <a:ext uri="{FF2B5EF4-FFF2-40B4-BE49-F238E27FC236}">
                <a16:creationId xmlns:a16="http://schemas.microsoft.com/office/drawing/2014/main" id="{D20013FD-2417-8104-40AF-2576DC1D1862}"/>
              </a:ext>
            </a:extLst>
          </p:cNvPr>
          <p:cNvPicPr/>
          <p:nvPr/>
        </p:nvPicPr>
        <p:blipFill rotWithShape="1">
          <a:blip r:embed="rId4"/>
          <a:srcRect l="48554" t="27478" r="16446" b="49266"/>
          <a:stretch/>
        </p:blipFill>
        <p:spPr>
          <a:xfrm>
            <a:off x="2400815" y="1025651"/>
            <a:ext cx="5188982" cy="3060748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EE63335-D4B6-2C84-B9BC-B69121F45DDA}"/>
              </a:ext>
            </a:extLst>
          </p:cNvPr>
          <p:cNvCxnSpPr>
            <a:cxnSpLocks/>
          </p:cNvCxnSpPr>
          <p:nvPr/>
        </p:nvCxnSpPr>
        <p:spPr>
          <a:xfrm>
            <a:off x="2395028" y="11417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7B3E6-ECB3-0E03-1E9C-F69B62D8001A}"/>
              </a:ext>
            </a:extLst>
          </p:cNvPr>
          <p:cNvCxnSpPr>
            <a:cxnSpLocks/>
          </p:cNvCxnSpPr>
          <p:nvPr/>
        </p:nvCxnSpPr>
        <p:spPr>
          <a:xfrm>
            <a:off x="2386351" y="13228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2BA7F43-0121-2BF9-B873-59C64284F952}"/>
              </a:ext>
            </a:extLst>
          </p:cNvPr>
          <p:cNvCxnSpPr>
            <a:cxnSpLocks/>
          </p:cNvCxnSpPr>
          <p:nvPr/>
        </p:nvCxnSpPr>
        <p:spPr>
          <a:xfrm>
            <a:off x="2387241" y="151664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1018C9A-334C-A8E6-78EB-54DAE6E8BE42}"/>
              </a:ext>
            </a:extLst>
          </p:cNvPr>
          <p:cNvCxnSpPr>
            <a:cxnSpLocks/>
          </p:cNvCxnSpPr>
          <p:nvPr/>
        </p:nvCxnSpPr>
        <p:spPr>
          <a:xfrm>
            <a:off x="2384350" y="16977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7E25560-009F-B343-4118-AA009ED0B29C}"/>
              </a:ext>
            </a:extLst>
          </p:cNvPr>
          <p:cNvCxnSpPr>
            <a:cxnSpLocks/>
          </p:cNvCxnSpPr>
          <p:nvPr/>
        </p:nvCxnSpPr>
        <p:spPr>
          <a:xfrm>
            <a:off x="2387241" y="190427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600D4F-7557-F5EE-51A9-4D7E24317A7D}"/>
              </a:ext>
            </a:extLst>
          </p:cNvPr>
          <p:cNvCxnSpPr>
            <a:cxnSpLocks/>
          </p:cNvCxnSpPr>
          <p:nvPr/>
        </p:nvCxnSpPr>
        <p:spPr>
          <a:xfrm>
            <a:off x="2384350" y="20853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70E46F0-DA77-28B0-8504-5DDFCFC7C8A1}"/>
              </a:ext>
            </a:extLst>
          </p:cNvPr>
          <p:cNvCxnSpPr>
            <a:cxnSpLocks/>
          </p:cNvCxnSpPr>
          <p:nvPr/>
        </p:nvCxnSpPr>
        <p:spPr>
          <a:xfrm>
            <a:off x="2371438" y="227919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5105AC5-FB6E-50E2-8B9C-2E544CF06A2B}"/>
              </a:ext>
            </a:extLst>
          </p:cNvPr>
          <p:cNvCxnSpPr>
            <a:cxnSpLocks/>
          </p:cNvCxnSpPr>
          <p:nvPr/>
        </p:nvCxnSpPr>
        <p:spPr>
          <a:xfrm>
            <a:off x="2388137" y="24603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7BAB137-4C8B-A6BD-E605-317365178AB6}"/>
              </a:ext>
            </a:extLst>
          </p:cNvPr>
          <p:cNvCxnSpPr>
            <a:cxnSpLocks/>
          </p:cNvCxnSpPr>
          <p:nvPr/>
        </p:nvCxnSpPr>
        <p:spPr>
          <a:xfrm>
            <a:off x="2366323" y="24649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AF4F3A8-2DF7-8CFA-9AF3-4E132BD2373B}"/>
              </a:ext>
            </a:extLst>
          </p:cNvPr>
          <p:cNvCxnSpPr>
            <a:cxnSpLocks/>
          </p:cNvCxnSpPr>
          <p:nvPr/>
        </p:nvCxnSpPr>
        <p:spPr>
          <a:xfrm>
            <a:off x="2386580" y="264606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DA6BE15-2625-498D-58B4-9C045B2E93D2}"/>
              </a:ext>
            </a:extLst>
          </p:cNvPr>
          <p:cNvCxnSpPr>
            <a:cxnSpLocks/>
          </p:cNvCxnSpPr>
          <p:nvPr/>
        </p:nvCxnSpPr>
        <p:spPr>
          <a:xfrm>
            <a:off x="2383014" y="28398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A094DA0-6020-A592-B37C-29C954C80AF5}"/>
              </a:ext>
            </a:extLst>
          </p:cNvPr>
          <p:cNvCxnSpPr>
            <a:cxnSpLocks/>
          </p:cNvCxnSpPr>
          <p:nvPr/>
        </p:nvCxnSpPr>
        <p:spPr>
          <a:xfrm>
            <a:off x="2384580" y="302099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71FF718-2233-8A9A-C3FE-3BA84DFED1E9}"/>
              </a:ext>
            </a:extLst>
          </p:cNvPr>
          <p:cNvCxnSpPr>
            <a:cxnSpLocks/>
          </p:cNvCxnSpPr>
          <p:nvPr/>
        </p:nvCxnSpPr>
        <p:spPr>
          <a:xfrm>
            <a:off x="2373668" y="32274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E95BC4B-D5B8-0705-6806-B842C5332A06}"/>
              </a:ext>
            </a:extLst>
          </p:cNvPr>
          <p:cNvCxnSpPr>
            <a:cxnSpLocks/>
          </p:cNvCxnSpPr>
          <p:nvPr/>
        </p:nvCxnSpPr>
        <p:spPr>
          <a:xfrm>
            <a:off x="2384580" y="340861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4D63E0D-D91B-FBFA-4BC0-C89B399F0F68}"/>
              </a:ext>
            </a:extLst>
          </p:cNvPr>
          <p:cNvCxnSpPr>
            <a:cxnSpLocks/>
          </p:cNvCxnSpPr>
          <p:nvPr/>
        </p:nvCxnSpPr>
        <p:spPr>
          <a:xfrm>
            <a:off x="2386800" y="36024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5F3A803-C7E3-4EB2-FBBA-274BEFB5C802}"/>
              </a:ext>
            </a:extLst>
          </p:cNvPr>
          <p:cNvCxnSpPr>
            <a:cxnSpLocks/>
          </p:cNvCxnSpPr>
          <p:nvPr/>
        </p:nvCxnSpPr>
        <p:spPr>
          <a:xfrm>
            <a:off x="2388366" y="378354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F829F38-4DE0-BB33-A48F-45C27D9A7EAD}"/>
              </a:ext>
            </a:extLst>
          </p:cNvPr>
          <p:cNvCxnSpPr>
            <a:cxnSpLocks/>
          </p:cNvCxnSpPr>
          <p:nvPr/>
        </p:nvCxnSpPr>
        <p:spPr>
          <a:xfrm>
            <a:off x="2385241" y="394621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9E25D30-36A0-AA7E-942D-053F6A7FA225}"/>
              </a:ext>
            </a:extLst>
          </p:cNvPr>
          <p:cNvCxnSpPr>
            <a:cxnSpLocks/>
          </p:cNvCxnSpPr>
          <p:nvPr/>
        </p:nvCxnSpPr>
        <p:spPr>
          <a:xfrm>
            <a:off x="2405498" y="4127334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8F02DB9D-1886-32E9-2F57-DEEA015ED6B9}"/>
              </a:ext>
            </a:extLst>
          </p:cNvPr>
          <p:cNvCxnSpPr>
            <a:cxnSpLocks/>
          </p:cNvCxnSpPr>
          <p:nvPr/>
        </p:nvCxnSpPr>
        <p:spPr>
          <a:xfrm flipV="1">
            <a:off x="3702055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D08D99EB-244F-F30D-F08D-A5641578B21D}"/>
              </a:ext>
            </a:extLst>
          </p:cNvPr>
          <p:cNvCxnSpPr>
            <a:cxnSpLocks/>
          </p:cNvCxnSpPr>
          <p:nvPr/>
        </p:nvCxnSpPr>
        <p:spPr>
          <a:xfrm flipV="1">
            <a:off x="35013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24BBCF28-C6F1-C893-F235-580FBC247711}"/>
              </a:ext>
            </a:extLst>
          </p:cNvPr>
          <p:cNvCxnSpPr>
            <a:cxnSpLocks/>
          </p:cNvCxnSpPr>
          <p:nvPr/>
        </p:nvCxnSpPr>
        <p:spPr>
          <a:xfrm flipV="1">
            <a:off x="38964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3A53FB2A-8AA4-9FCA-38CC-3EEA641A83AE}"/>
              </a:ext>
            </a:extLst>
          </p:cNvPr>
          <p:cNvCxnSpPr>
            <a:cxnSpLocks/>
          </p:cNvCxnSpPr>
          <p:nvPr/>
        </p:nvCxnSpPr>
        <p:spPr>
          <a:xfrm flipV="1">
            <a:off x="36957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A6329D6E-DD9B-545E-94D7-EA5AD5B8896F}"/>
              </a:ext>
            </a:extLst>
          </p:cNvPr>
          <p:cNvCxnSpPr>
            <a:cxnSpLocks/>
          </p:cNvCxnSpPr>
          <p:nvPr/>
        </p:nvCxnSpPr>
        <p:spPr>
          <a:xfrm flipV="1">
            <a:off x="42852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A371010B-28B7-0E7A-1CDD-2E072B6BDA3B}"/>
              </a:ext>
            </a:extLst>
          </p:cNvPr>
          <p:cNvCxnSpPr>
            <a:cxnSpLocks/>
          </p:cNvCxnSpPr>
          <p:nvPr/>
        </p:nvCxnSpPr>
        <p:spPr>
          <a:xfrm flipV="1">
            <a:off x="40845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F45EACBC-09F2-B8FC-F2B1-FB0EB6373AB8}"/>
              </a:ext>
            </a:extLst>
          </p:cNvPr>
          <p:cNvCxnSpPr>
            <a:cxnSpLocks/>
          </p:cNvCxnSpPr>
          <p:nvPr/>
        </p:nvCxnSpPr>
        <p:spPr>
          <a:xfrm flipV="1">
            <a:off x="449211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9CF8EC4E-BA47-0E15-B7A5-06D422B26B43}"/>
              </a:ext>
            </a:extLst>
          </p:cNvPr>
          <p:cNvCxnSpPr>
            <a:cxnSpLocks/>
          </p:cNvCxnSpPr>
          <p:nvPr/>
        </p:nvCxnSpPr>
        <p:spPr>
          <a:xfrm flipV="1">
            <a:off x="488715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>
            <a:extLst>
              <a:ext uri="{FF2B5EF4-FFF2-40B4-BE49-F238E27FC236}">
                <a16:creationId xmlns:a16="http://schemas.microsoft.com/office/drawing/2014/main" id="{78D7F7FA-1AD4-0E5A-6FA3-A6BA20693A85}"/>
              </a:ext>
            </a:extLst>
          </p:cNvPr>
          <p:cNvCxnSpPr>
            <a:cxnSpLocks/>
          </p:cNvCxnSpPr>
          <p:nvPr/>
        </p:nvCxnSpPr>
        <p:spPr>
          <a:xfrm flipV="1">
            <a:off x="46864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746FE61-68C8-F877-E926-484AC845E322}"/>
              </a:ext>
            </a:extLst>
          </p:cNvPr>
          <p:cNvCxnSpPr>
            <a:cxnSpLocks/>
          </p:cNvCxnSpPr>
          <p:nvPr/>
        </p:nvCxnSpPr>
        <p:spPr>
          <a:xfrm flipV="1">
            <a:off x="527593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AC6C66DB-A595-E76E-FB84-C4B036FBB036}"/>
              </a:ext>
            </a:extLst>
          </p:cNvPr>
          <p:cNvCxnSpPr>
            <a:cxnSpLocks/>
          </p:cNvCxnSpPr>
          <p:nvPr/>
        </p:nvCxnSpPr>
        <p:spPr>
          <a:xfrm flipV="1">
            <a:off x="507527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5ACB390C-88DF-CAC5-A081-44A2CCE3E140}"/>
              </a:ext>
            </a:extLst>
          </p:cNvPr>
          <p:cNvCxnSpPr>
            <a:cxnSpLocks/>
          </p:cNvCxnSpPr>
          <p:nvPr/>
        </p:nvCxnSpPr>
        <p:spPr>
          <a:xfrm flipV="1">
            <a:off x="54389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32A08EE0-A1B2-337F-6329-368AA8DB9B1D}"/>
              </a:ext>
            </a:extLst>
          </p:cNvPr>
          <p:cNvCxnSpPr>
            <a:cxnSpLocks/>
          </p:cNvCxnSpPr>
          <p:nvPr/>
        </p:nvCxnSpPr>
        <p:spPr>
          <a:xfrm flipV="1">
            <a:off x="58340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664C9460-CF74-472C-487D-353426124FC2}"/>
              </a:ext>
            </a:extLst>
          </p:cNvPr>
          <p:cNvCxnSpPr>
            <a:cxnSpLocks/>
          </p:cNvCxnSpPr>
          <p:nvPr/>
        </p:nvCxnSpPr>
        <p:spPr>
          <a:xfrm flipV="1">
            <a:off x="56333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7D239FD2-E5FC-3891-7FC0-210111EDDB4D}"/>
              </a:ext>
            </a:extLst>
          </p:cNvPr>
          <p:cNvCxnSpPr>
            <a:cxnSpLocks/>
          </p:cNvCxnSpPr>
          <p:nvPr/>
        </p:nvCxnSpPr>
        <p:spPr>
          <a:xfrm flipV="1">
            <a:off x="62228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DB83F150-C1B8-E3DE-AFEA-AE44E19AC67F}"/>
              </a:ext>
            </a:extLst>
          </p:cNvPr>
          <p:cNvCxnSpPr>
            <a:cxnSpLocks/>
          </p:cNvCxnSpPr>
          <p:nvPr/>
        </p:nvCxnSpPr>
        <p:spPr>
          <a:xfrm flipV="1">
            <a:off x="60221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81520376-69D5-267D-D7B0-170FC892D72E}"/>
              </a:ext>
            </a:extLst>
          </p:cNvPr>
          <p:cNvCxnSpPr>
            <a:cxnSpLocks/>
          </p:cNvCxnSpPr>
          <p:nvPr/>
        </p:nvCxnSpPr>
        <p:spPr>
          <a:xfrm flipV="1">
            <a:off x="621654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1ACFB7C1-0F78-6ACE-27F3-582E8AC2CF92}"/>
              </a:ext>
            </a:extLst>
          </p:cNvPr>
          <p:cNvCxnSpPr>
            <a:cxnSpLocks/>
          </p:cNvCxnSpPr>
          <p:nvPr/>
        </p:nvCxnSpPr>
        <p:spPr>
          <a:xfrm flipV="1">
            <a:off x="6611590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25C8DC63-F7DB-09AC-F862-2BEA6894F1AB}"/>
              </a:ext>
            </a:extLst>
          </p:cNvPr>
          <p:cNvCxnSpPr>
            <a:cxnSpLocks/>
          </p:cNvCxnSpPr>
          <p:nvPr/>
        </p:nvCxnSpPr>
        <p:spPr>
          <a:xfrm flipV="1">
            <a:off x="6410933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ED0C0083-8169-9BDE-391C-9F17BD9BCFBB}"/>
              </a:ext>
            </a:extLst>
          </p:cNvPr>
          <p:cNvCxnSpPr>
            <a:cxnSpLocks/>
          </p:cNvCxnSpPr>
          <p:nvPr/>
        </p:nvCxnSpPr>
        <p:spPr>
          <a:xfrm flipV="1">
            <a:off x="7000366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>
            <a:extLst>
              <a:ext uri="{FF2B5EF4-FFF2-40B4-BE49-F238E27FC236}">
                <a16:creationId xmlns:a16="http://schemas.microsoft.com/office/drawing/2014/main" id="{3137052E-893D-D98D-A87D-739F62A999F5}"/>
              </a:ext>
            </a:extLst>
          </p:cNvPr>
          <p:cNvCxnSpPr>
            <a:cxnSpLocks/>
          </p:cNvCxnSpPr>
          <p:nvPr/>
        </p:nvCxnSpPr>
        <p:spPr>
          <a:xfrm flipV="1">
            <a:off x="6799708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04E78548-9B00-9034-6D21-4908638BAEC1}"/>
              </a:ext>
            </a:extLst>
          </p:cNvPr>
          <p:cNvCxnSpPr>
            <a:cxnSpLocks/>
          </p:cNvCxnSpPr>
          <p:nvPr/>
        </p:nvCxnSpPr>
        <p:spPr>
          <a:xfrm flipV="1">
            <a:off x="271912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258AA4AC-5BBE-8188-6395-AF0A883FC93D}"/>
              </a:ext>
            </a:extLst>
          </p:cNvPr>
          <p:cNvCxnSpPr>
            <a:cxnSpLocks/>
          </p:cNvCxnSpPr>
          <p:nvPr/>
        </p:nvCxnSpPr>
        <p:spPr>
          <a:xfrm flipV="1">
            <a:off x="3114166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76567CD9-D038-9719-2C56-5C615F438E75}"/>
              </a:ext>
            </a:extLst>
          </p:cNvPr>
          <p:cNvCxnSpPr>
            <a:cxnSpLocks/>
          </p:cNvCxnSpPr>
          <p:nvPr/>
        </p:nvCxnSpPr>
        <p:spPr>
          <a:xfrm flipV="1">
            <a:off x="2913509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>
            <a:extLst>
              <a:ext uri="{FF2B5EF4-FFF2-40B4-BE49-F238E27FC236}">
                <a16:creationId xmlns:a16="http://schemas.microsoft.com/office/drawing/2014/main" id="{3C699B74-7A46-A490-2B2C-437144261EDB}"/>
              </a:ext>
            </a:extLst>
          </p:cNvPr>
          <p:cNvCxnSpPr>
            <a:cxnSpLocks/>
          </p:cNvCxnSpPr>
          <p:nvPr/>
        </p:nvCxnSpPr>
        <p:spPr>
          <a:xfrm flipV="1">
            <a:off x="350294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98393DB3-5346-4F6E-8CCC-5E918E817F0C}"/>
              </a:ext>
            </a:extLst>
          </p:cNvPr>
          <p:cNvCxnSpPr>
            <a:cxnSpLocks/>
          </p:cNvCxnSpPr>
          <p:nvPr/>
        </p:nvCxnSpPr>
        <p:spPr>
          <a:xfrm flipV="1">
            <a:off x="3302284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>
            <a:extLst>
              <a:ext uri="{FF2B5EF4-FFF2-40B4-BE49-F238E27FC236}">
                <a16:creationId xmlns:a16="http://schemas.microsoft.com/office/drawing/2014/main" id="{DE918244-D272-8F52-8972-B6FC67B9A385}"/>
              </a:ext>
            </a:extLst>
          </p:cNvPr>
          <p:cNvCxnSpPr>
            <a:cxnSpLocks/>
          </p:cNvCxnSpPr>
          <p:nvPr/>
        </p:nvCxnSpPr>
        <p:spPr>
          <a:xfrm flipV="1">
            <a:off x="7006635" y="984718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E8576-D5D6-719F-3225-9747FCB6AA5C}"/>
              </a:ext>
            </a:extLst>
          </p:cNvPr>
          <p:cNvCxnSpPr>
            <a:cxnSpLocks/>
          </p:cNvCxnSpPr>
          <p:nvPr/>
        </p:nvCxnSpPr>
        <p:spPr>
          <a:xfrm flipV="1">
            <a:off x="7401679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0BDD07F4-481A-0C58-D333-960E9EAF3E16}"/>
              </a:ext>
            </a:extLst>
          </p:cNvPr>
          <p:cNvCxnSpPr>
            <a:cxnSpLocks/>
          </p:cNvCxnSpPr>
          <p:nvPr/>
        </p:nvCxnSpPr>
        <p:spPr>
          <a:xfrm flipV="1">
            <a:off x="7201021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>
            <a:extLst>
              <a:ext uri="{FF2B5EF4-FFF2-40B4-BE49-F238E27FC236}">
                <a16:creationId xmlns:a16="http://schemas.microsoft.com/office/drawing/2014/main" id="{9B7F12C9-82E6-606A-2322-14BE5E6D8A45}"/>
              </a:ext>
            </a:extLst>
          </p:cNvPr>
          <p:cNvCxnSpPr>
            <a:cxnSpLocks/>
          </p:cNvCxnSpPr>
          <p:nvPr/>
        </p:nvCxnSpPr>
        <p:spPr>
          <a:xfrm flipV="1">
            <a:off x="2548275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EF1DFDD5-E84D-5704-3E3D-C4013FF62FC9}"/>
              </a:ext>
            </a:extLst>
          </p:cNvPr>
          <p:cNvCxnSpPr>
            <a:cxnSpLocks/>
          </p:cNvCxnSpPr>
          <p:nvPr/>
        </p:nvCxnSpPr>
        <p:spPr>
          <a:xfrm flipV="1">
            <a:off x="7589797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cto 246">
            <a:extLst>
              <a:ext uri="{FF2B5EF4-FFF2-40B4-BE49-F238E27FC236}">
                <a16:creationId xmlns:a16="http://schemas.microsoft.com/office/drawing/2014/main" id="{FC0130CD-389E-A764-7960-38FAD67630E2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3C0D8056-D2BE-6269-8024-246688A0208E}"/>
              </a:ext>
            </a:extLst>
          </p:cNvPr>
          <p:cNvSpPr/>
          <p:nvPr/>
        </p:nvSpPr>
        <p:spPr>
          <a:xfrm>
            <a:off x="8258799" y="12509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Cerrar llave 248">
            <a:extLst>
              <a:ext uri="{FF2B5EF4-FFF2-40B4-BE49-F238E27FC236}">
                <a16:creationId xmlns:a16="http://schemas.microsoft.com/office/drawing/2014/main" id="{E71C58D4-EF6E-E1D6-DC8A-A3A7602E3539}"/>
              </a:ext>
            </a:extLst>
          </p:cNvPr>
          <p:cNvSpPr/>
          <p:nvPr/>
        </p:nvSpPr>
        <p:spPr>
          <a:xfrm>
            <a:off x="8845276" y="1250904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118D22CD-42CD-A561-C812-22238BE75DAF}"/>
              </a:ext>
            </a:extLst>
          </p:cNvPr>
          <p:cNvSpPr txBox="1"/>
          <p:nvPr/>
        </p:nvSpPr>
        <p:spPr>
          <a:xfrm>
            <a:off x="9051633" y="127449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176" name="Cerrar llave 175">
            <a:extLst>
              <a:ext uri="{FF2B5EF4-FFF2-40B4-BE49-F238E27FC236}">
                <a16:creationId xmlns:a16="http://schemas.microsoft.com/office/drawing/2014/main" id="{D6CB4511-06B4-E172-EA16-9E88BA0D270C}"/>
              </a:ext>
            </a:extLst>
          </p:cNvPr>
          <p:cNvSpPr/>
          <p:nvPr/>
        </p:nvSpPr>
        <p:spPr>
          <a:xfrm rot="5400000">
            <a:off x="8381522" y="1683523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EDA7510-CFBB-ED69-6B28-05BEB3ABE25F}"/>
              </a:ext>
            </a:extLst>
          </p:cNvPr>
          <p:cNvSpPr txBox="1"/>
          <p:nvPr/>
        </p:nvSpPr>
        <p:spPr>
          <a:xfrm>
            <a:off x="8126439" y="20076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E5FCE310-17B5-C1EB-53F3-61229F992424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216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2B7E8845-03F6-4896-395D-9C69932202C7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44001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08D5AFB6-48FF-F400-F138-0D8A9F95B56E}"/>
              </a:ext>
            </a:extLst>
          </p:cNvPr>
          <p:cNvSpPr/>
          <p:nvPr/>
        </p:nvSpPr>
        <p:spPr>
          <a:xfrm>
            <a:off x="7409002" y="1147617"/>
            <a:ext cx="191758" cy="1752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699491" y="4431015"/>
            <a:ext cx="7171452" cy="1460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Each pixel contains one value (either 1 or 0, in this example).</a:t>
            </a: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The current color map assigns ”black” to 0 and “white” to 1.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But remember that the color map is arbitrary!</a:t>
            </a:r>
          </a:p>
          <a:p>
            <a:endParaRPr lang="en-US" sz="2000" spc="-1" dirty="0"/>
          </a:p>
        </p:txBody>
      </p:sp>
      <p:pic>
        <p:nvPicPr>
          <p:cNvPr id="19" name="Imagen 25">
            <a:extLst>
              <a:ext uri="{FF2B5EF4-FFF2-40B4-BE49-F238E27FC236}">
                <a16:creationId xmlns:a16="http://schemas.microsoft.com/office/drawing/2014/main" id="{D20013FD-2417-8104-40AF-2576DC1D1862}"/>
              </a:ext>
            </a:extLst>
          </p:cNvPr>
          <p:cNvPicPr/>
          <p:nvPr/>
        </p:nvPicPr>
        <p:blipFill rotWithShape="1">
          <a:blip r:embed="rId4"/>
          <a:srcRect l="48554" t="27478" r="16446" b="49266"/>
          <a:stretch/>
        </p:blipFill>
        <p:spPr>
          <a:xfrm>
            <a:off x="2400815" y="1025651"/>
            <a:ext cx="5188982" cy="3060748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EE63335-D4B6-2C84-B9BC-B69121F45DDA}"/>
              </a:ext>
            </a:extLst>
          </p:cNvPr>
          <p:cNvCxnSpPr>
            <a:cxnSpLocks/>
          </p:cNvCxnSpPr>
          <p:nvPr/>
        </p:nvCxnSpPr>
        <p:spPr>
          <a:xfrm>
            <a:off x="2395028" y="11417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7B3E6-ECB3-0E03-1E9C-F69B62D8001A}"/>
              </a:ext>
            </a:extLst>
          </p:cNvPr>
          <p:cNvCxnSpPr>
            <a:cxnSpLocks/>
          </p:cNvCxnSpPr>
          <p:nvPr/>
        </p:nvCxnSpPr>
        <p:spPr>
          <a:xfrm>
            <a:off x="2386351" y="13228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2BA7F43-0121-2BF9-B873-59C64284F952}"/>
              </a:ext>
            </a:extLst>
          </p:cNvPr>
          <p:cNvCxnSpPr>
            <a:cxnSpLocks/>
          </p:cNvCxnSpPr>
          <p:nvPr/>
        </p:nvCxnSpPr>
        <p:spPr>
          <a:xfrm>
            <a:off x="2387241" y="151664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1018C9A-334C-A8E6-78EB-54DAE6E8BE42}"/>
              </a:ext>
            </a:extLst>
          </p:cNvPr>
          <p:cNvCxnSpPr>
            <a:cxnSpLocks/>
          </p:cNvCxnSpPr>
          <p:nvPr/>
        </p:nvCxnSpPr>
        <p:spPr>
          <a:xfrm>
            <a:off x="2384350" y="16977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7E25560-009F-B343-4118-AA009ED0B29C}"/>
              </a:ext>
            </a:extLst>
          </p:cNvPr>
          <p:cNvCxnSpPr>
            <a:cxnSpLocks/>
          </p:cNvCxnSpPr>
          <p:nvPr/>
        </p:nvCxnSpPr>
        <p:spPr>
          <a:xfrm>
            <a:off x="2387241" y="190427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600D4F-7557-F5EE-51A9-4D7E24317A7D}"/>
              </a:ext>
            </a:extLst>
          </p:cNvPr>
          <p:cNvCxnSpPr>
            <a:cxnSpLocks/>
          </p:cNvCxnSpPr>
          <p:nvPr/>
        </p:nvCxnSpPr>
        <p:spPr>
          <a:xfrm>
            <a:off x="2384350" y="20853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70E46F0-DA77-28B0-8504-5DDFCFC7C8A1}"/>
              </a:ext>
            </a:extLst>
          </p:cNvPr>
          <p:cNvCxnSpPr>
            <a:cxnSpLocks/>
          </p:cNvCxnSpPr>
          <p:nvPr/>
        </p:nvCxnSpPr>
        <p:spPr>
          <a:xfrm>
            <a:off x="2371438" y="227919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5105AC5-FB6E-50E2-8B9C-2E544CF06A2B}"/>
              </a:ext>
            </a:extLst>
          </p:cNvPr>
          <p:cNvCxnSpPr>
            <a:cxnSpLocks/>
          </p:cNvCxnSpPr>
          <p:nvPr/>
        </p:nvCxnSpPr>
        <p:spPr>
          <a:xfrm>
            <a:off x="2388137" y="24603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7BAB137-4C8B-A6BD-E605-317365178AB6}"/>
              </a:ext>
            </a:extLst>
          </p:cNvPr>
          <p:cNvCxnSpPr>
            <a:cxnSpLocks/>
          </p:cNvCxnSpPr>
          <p:nvPr/>
        </p:nvCxnSpPr>
        <p:spPr>
          <a:xfrm>
            <a:off x="2366323" y="24649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AF4F3A8-2DF7-8CFA-9AF3-4E132BD2373B}"/>
              </a:ext>
            </a:extLst>
          </p:cNvPr>
          <p:cNvCxnSpPr>
            <a:cxnSpLocks/>
          </p:cNvCxnSpPr>
          <p:nvPr/>
        </p:nvCxnSpPr>
        <p:spPr>
          <a:xfrm>
            <a:off x="2386580" y="264606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DA6BE15-2625-498D-58B4-9C045B2E93D2}"/>
              </a:ext>
            </a:extLst>
          </p:cNvPr>
          <p:cNvCxnSpPr>
            <a:cxnSpLocks/>
          </p:cNvCxnSpPr>
          <p:nvPr/>
        </p:nvCxnSpPr>
        <p:spPr>
          <a:xfrm>
            <a:off x="2383014" y="28398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A094DA0-6020-A592-B37C-29C954C80AF5}"/>
              </a:ext>
            </a:extLst>
          </p:cNvPr>
          <p:cNvCxnSpPr>
            <a:cxnSpLocks/>
          </p:cNvCxnSpPr>
          <p:nvPr/>
        </p:nvCxnSpPr>
        <p:spPr>
          <a:xfrm>
            <a:off x="2384580" y="302099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71FF718-2233-8A9A-C3FE-3BA84DFED1E9}"/>
              </a:ext>
            </a:extLst>
          </p:cNvPr>
          <p:cNvCxnSpPr>
            <a:cxnSpLocks/>
          </p:cNvCxnSpPr>
          <p:nvPr/>
        </p:nvCxnSpPr>
        <p:spPr>
          <a:xfrm>
            <a:off x="2373668" y="32274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E95BC4B-D5B8-0705-6806-B842C5332A06}"/>
              </a:ext>
            </a:extLst>
          </p:cNvPr>
          <p:cNvCxnSpPr>
            <a:cxnSpLocks/>
          </p:cNvCxnSpPr>
          <p:nvPr/>
        </p:nvCxnSpPr>
        <p:spPr>
          <a:xfrm>
            <a:off x="2384580" y="340861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4D63E0D-D91B-FBFA-4BC0-C89B399F0F68}"/>
              </a:ext>
            </a:extLst>
          </p:cNvPr>
          <p:cNvCxnSpPr>
            <a:cxnSpLocks/>
          </p:cNvCxnSpPr>
          <p:nvPr/>
        </p:nvCxnSpPr>
        <p:spPr>
          <a:xfrm>
            <a:off x="2386800" y="36024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5F3A803-C7E3-4EB2-FBBA-274BEFB5C802}"/>
              </a:ext>
            </a:extLst>
          </p:cNvPr>
          <p:cNvCxnSpPr>
            <a:cxnSpLocks/>
          </p:cNvCxnSpPr>
          <p:nvPr/>
        </p:nvCxnSpPr>
        <p:spPr>
          <a:xfrm>
            <a:off x="2388366" y="378354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F829F38-4DE0-BB33-A48F-45C27D9A7EAD}"/>
              </a:ext>
            </a:extLst>
          </p:cNvPr>
          <p:cNvCxnSpPr>
            <a:cxnSpLocks/>
          </p:cNvCxnSpPr>
          <p:nvPr/>
        </p:nvCxnSpPr>
        <p:spPr>
          <a:xfrm>
            <a:off x="2385241" y="394621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9E25D30-36A0-AA7E-942D-053F6A7FA225}"/>
              </a:ext>
            </a:extLst>
          </p:cNvPr>
          <p:cNvCxnSpPr>
            <a:cxnSpLocks/>
          </p:cNvCxnSpPr>
          <p:nvPr/>
        </p:nvCxnSpPr>
        <p:spPr>
          <a:xfrm>
            <a:off x="2405498" y="4127334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8F02DB9D-1886-32E9-2F57-DEEA015ED6B9}"/>
              </a:ext>
            </a:extLst>
          </p:cNvPr>
          <p:cNvCxnSpPr>
            <a:cxnSpLocks/>
          </p:cNvCxnSpPr>
          <p:nvPr/>
        </p:nvCxnSpPr>
        <p:spPr>
          <a:xfrm flipV="1">
            <a:off x="3702055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D08D99EB-244F-F30D-F08D-A5641578B21D}"/>
              </a:ext>
            </a:extLst>
          </p:cNvPr>
          <p:cNvCxnSpPr>
            <a:cxnSpLocks/>
          </p:cNvCxnSpPr>
          <p:nvPr/>
        </p:nvCxnSpPr>
        <p:spPr>
          <a:xfrm flipV="1">
            <a:off x="35013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24BBCF28-C6F1-C893-F235-580FBC247711}"/>
              </a:ext>
            </a:extLst>
          </p:cNvPr>
          <p:cNvCxnSpPr>
            <a:cxnSpLocks/>
          </p:cNvCxnSpPr>
          <p:nvPr/>
        </p:nvCxnSpPr>
        <p:spPr>
          <a:xfrm flipV="1">
            <a:off x="38964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3A53FB2A-8AA4-9FCA-38CC-3EEA641A83AE}"/>
              </a:ext>
            </a:extLst>
          </p:cNvPr>
          <p:cNvCxnSpPr>
            <a:cxnSpLocks/>
          </p:cNvCxnSpPr>
          <p:nvPr/>
        </p:nvCxnSpPr>
        <p:spPr>
          <a:xfrm flipV="1">
            <a:off x="36957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A6329D6E-DD9B-545E-94D7-EA5AD5B8896F}"/>
              </a:ext>
            </a:extLst>
          </p:cNvPr>
          <p:cNvCxnSpPr>
            <a:cxnSpLocks/>
          </p:cNvCxnSpPr>
          <p:nvPr/>
        </p:nvCxnSpPr>
        <p:spPr>
          <a:xfrm flipV="1">
            <a:off x="42852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A371010B-28B7-0E7A-1CDD-2E072B6BDA3B}"/>
              </a:ext>
            </a:extLst>
          </p:cNvPr>
          <p:cNvCxnSpPr>
            <a:cxnSpLocks/>
          </p:cNvCxnSpPr>
          <p:nvPr/>
        </p:nvCxnSpPr>
        <p:spPr>
          <a:xfrm flipV="1">
            <a:off x="40845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F45EACBC-09F2-B8FC-F2B1-FB0EB6373AB8}"/>
              </a:ext>
            </a:extLst>
          </p:cNvPr>
          <p:cNvCxnSpPr>
            <a:cxnSpLocks/>
          </p:cNvCxnSpPr>
          <p:nvPr/>
        </p:nvCxnSpPr>
        <p:spPr>
          <a:xfrm flipV="1">
            <a:off x="449211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9CF8EC4E-BA47-0E15-B7A5-06D422B26B43}"/>
              </a:ext>
            </a:extLst>
          </p:cNvPr>
          <p:cNvCxnSpPr>
            <a:cxnSpLocks/>
          </p:cNvCxnSpPr>
          <p:nvPr/>
        </p:nvCxnSpPr>
        <p:spPr>
          <a:xfrm flipV="1">
            <a:off x="488715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>
            <a:extLst>
              <a:ext uri="{FF2B5EF4-FFF2-40B4-BE49-F238E27FC236}">
                <a16:creationId xmlns:a16="http://schemas.microsoft.com/office/drawing/2014/main" id="{78D7F7FA-1AD4-0E5A-6FA3-A6BA20693A85}"/>
              </a:ext>
            </a:extLst>
          </p:cNvPr>
          <p:cNvCxnSpPr>
            <a:cxnSpLocks/>
          </p:cNvCxnSpPr>
          <p:nvPr/>
        </p:nvCxnSpPr>
        <p:spPr>
          <a:xfrm flipV="1">
            <a:off x="46864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746FE61-68C8-F877-E926-484AC845E322}"/>
              </a:ext>
            </a:extLst>
          </p:cNvPr>
          <p:cNvCxnSpPr>
            <a:cxnSpLocks/>
          </p:cNvCxnSpPr>
          <p:nvPr/>
        </p:nvCxnSpPr>
        <p:spPr>
          <a:xfrm flipV="1">
            <a:off x="527593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AC6C66DB-A595-E76E-FB84-C4B036FBB036}"/>
              </a:ext>
            </a:extLst>
          </p:cNvPr>
          <p:cNvCxnSpPr>
            <a:cxnSpLocks/>
          </p:cNvCxnSpPr>
          <p:nvPr/>
        </p:nvCxnSpPr>
        <p:spPr>
          <a:xfrm flipV="1">
            <a:off x="507527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5ACB390C-88DF-CAC5-A081-44A2CCE3E140}"/>
              </a:ext>
            </a:extLst>
          </p:cNvPr>
          <p:cNvCxnSpPr>
            <a:cxnSpLocks/>
          </p:cNvCxnSpPr>
          <p:nvPr/>
        </p:nvCxnSpPr>
        <p:spPr>
          <a:xfrm flipV="1">
            <a:off x="54389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32A08EE0-A1B2-337F-6329-368AA8DB9B1D}"/>
              </a:ext>
            </a:extLst>
          </p:cNvPr>
          <p:cNvCxnSpPr>
            <a:cxnSpLocks/>
          </p:cNvCxnSpPr>
          <p:nvPr/>
        </p:nvCxnSpPr>
        <p:spPr>
          <a:xfrm flipV="1">
            <a:off x="58340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664C9460-CF74-472C-487D-353426124FC2}"/>
              </a:ext>
            </a:extLst>
          </p:cNvPr>
          <p:cNvCxnSpPr>
            <a:cxnSpLocks/>
          </p:cNvCxnSpPr>
          <p:nvPr/>
        </p:nvCxnSpPr>
        <p:spPr>
          <a:xfrm flipV="1">
            <a:off x="56333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7D239FD2-E5FC-3891-7FC0-210111EDDB4D}"/>
              </a:ext>
            </a:extLst>
          </p:cNvPr>
          <p:cNvCxnSpPr>
            <a:cxnSpLocks/>
          </p:cNvCxnSpPr>
          <p:nvPr/>
        </p:nvCxnSpPr>
        <p:spPr>
          <a:xfrm flipV="1">
            <a:off x="62228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DB83F150-C1B8-E3DE-AFEA-AE44E19AC67F}"/>
              </a:ext>
            </a:extLst>
          </p:cNvPr>
          <p:cNvCxnSpPr>
            <a:cxnSpLocks/>
          </p:cNvCxnSpPr>
          <p:nvPr/>
        </p:nvCxnSpPr>
        <p:spPr>
          <a:xfrm flipV="1">
            <a:off x="60221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81520376-69D5-267D-D7B0-170FC892D72E}"/>
              </a:ext>
            </a:extLst>
          </p:cNvPr>
          <p:cNvCxnSpPr>
            <a:cxnSpLocks/>
          </p:cNvCxnSpPr>
          <p:nvPr/>
        </p:nvCxnSpPr>
        <p:spPr>
          <a:xfrm flipV="1">
            <a:off x="621654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1ACFB7C1-0F78-6ACE-27F3-582E8AC2CF92}"/>
              </a:ext>
            </a:extLst>
          </p:cNvPr>
          <p:cNvCxnSpPr>
            <a:cxnSpLocks/>
          </p:cNvCxnSpPr>
          <p:nvPr/>
        </p:nvCxnSpPr>
        <p:spPr>
          <a:xfrm flipV="1">
            <a:off x="6611590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25C8DC63-F7DB-09AC-F862-2BEA6894F1AB}"/>
              </a:ext>
            </a:extLst>
          </p:cNvPr>
          <p:cNvCxnSpPr>
            <a:cxnSpLocks/>
          </p:cNvCxnSpPr>
          <p:nvPr/>
        </p:nvCxnSpPr>
        <p:spPr>
          <a:xfrm flipV="1">
            <a:off x="6410933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ED0C0083-8169-9BDE-391C-9F17BD9BCFBB}"/>
              </a:ext>
            </a:extLst>
          </p:cNvPr>
          <p:cNvCxnSpPr>
            <a:cxnSpLocks/>
          </p:cNvCxnSpPr>
          <p:nvPr/>
        </p:nvCxnSpPr>
        <p:spPr>
          <a:xfrm flipV="1">
            <a:off x="7000366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>
            <a:extLst>
              <a:ext uri="{FF2B5EF4-FFF2-40B4-BE49-F238E27FC236}">
                <a16:creationId xmlns:a16="http://schemas.microsoft.com/office/drawing/2014/main" id="{3137052E-893D-D98D-A87D-739F62A999F5}"/>
              </a:ext>
            </a:extLst>
          </p:cNvPr>
          <p:cNvCxnSpPr>
            <a:cxnSpLocks/>
          </p:cNvCxnSpPr>
          <p:nvPr/>
        </p:nvCxnSpPr>
        <p:spPr>
          <a:xfrm flipV="1">
            <a:off x="6799708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04E78548-9B00-9034-6D21-4908638BAEC1}"/>
              </a:ext>
            </a:extLst>
          </p:cNvPr>
          <p:cNvCxnSpPr>
            <a:cxnSpLocks/>
          </p:cNvCxnSpPr>
          <p:nvPr/>
        </p:nvCxnSpPr>
        <p:spPr>
          <a:xfrm flipV="1">
            <a:off x="271912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258AA4AC-5BBE-8188-6395-AF0A883FC93D}"/>
              </a:ext>
            </a:extLst>
          </p:cNvPr>
          <p:cNvCxnSpPr>
            <a:cxnSpLocks/>
          </p:cNvCxnSpPr>
          <p:nvPr/>
        </p:nvCxnSpPr>
        <p:spPr>
          <a:xfrm flipV="1">
            <a:off x="3114166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76567CD9-D038-9719-2C56-5C615F438E75}"/>
              </a:ext>
            </a:extLst>
          </p:cNvPr>
          <p:cNvCxnSpPr>
            <a:cxnSpLocks/>
          </p:cNvCxnSpPr>
          <p:nvPr/>
        </p:nvCxnSpPr>
        <p:spPr>
          <a:xfrm flipV="1">
            <a:off x="2913509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>
            <a:extLst>
              <a:ext uri="{FF2B5EF4-FFF2-40B4-BE49-F238E27FC236}">
                <a16:creationId xmlns:a16="http://schemas.microsoft.com/office/drawing/2014/main" id="{3C699B74-7A46-A490-2B2C-437144261EDB}"/>
              </a:ext>
            </a:extLst>
          </p:cNvPr>
          <p:cNvCxnSpPr>
            <a:cxnSpLocks/>
          </p:cNvCxnSpPr>
          <p:nvPr/>
        </p:nvCxnSpPr>
        <p:spPr>
          <a:xfrm flipV="1">
            <a:off x="350294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98393DB3-5346-4F6E-8CCC-5E918E817F0C}"/>
              </a:ext>
            </a:extLst>
          </p:cNvPr>
          <p:cNvCxnSpPr>
            <a:cxnSpLocks/>
          </p:cNvCxnSpPr>
          <p:nvPr/>
        </p:nvCxnSpPr>
        <p:spPr>
          <a:xfrm flipV="1">
            <a:off x="3302284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>
            <a:extLst>
              <a:ext uri="{FF2B5EF4-FFF2-40B4-BE49-F238E27FC236}">
                <a16:creationId xmlns:a16="http://schemas.microsoft.com/office/drawing/2014/main" id="{DE918244-D272-8F52-8972-B6FC67B9A385}"/>
              </a:ext>
            </a:extLst>
          </p:cNvPr>
          <p:cNvCxnSpPr>
            <a:cxnSpLocks/>
          </p:cNvCxnSpPr>
          <p:nvPr/>
        </p:nvCxnSpPr>
        <p:spPr>
          <a:xfrm flipV="1">
            <a:off x="7006635" y="984718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E8576-D5D6-719F-3225-9747FCB6AA5C}"/>
              </a:ext>
            </a:extLst>
          </p:cNvPr>
          <p:cNvCxnSpPr>
            <a:cxnSpLocks/>
          </p:cNvCxnSpPr>
          <p:nvPr/>
        </p:nvCxnSpPr>
        <p:spPr>
          <a:xfrm flipV="1">
            <a:off x="7401679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0BDD07F4-481A-0C58-D333-960E9EAF3E16}"/>
              </a:ext>
            </a:extLst>
          </p:cNvPr>
          <p:cNvCxnSpPr>
            <a:cxnSpLocks/>
          </p:cNvCxnSpPr>
          <p:nvPr/>
        </p:nvCxnSpPr>
        <p:spPr>
          <a:xfrm flipV="1">
            <a:off x="7201021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>
            <a:extLst>
              <a:ext uri="{FF2B5EF4-FFF2-40B4-BE49-F238E27FC236}">
                <a16:creationId xmlns:a16="http://schemas.microsoft.com/office/drawing/2014/main" id="{9B7F12C9-82E6-606A-2322-14BE5E6D8A45}"/>
              </a:ext>
            </a:extLst>
          </p:cNvPr>
          <p:cNvCxnSpPr>
            <a:cxnSpLocks/>
          </p:cNvCxnSpPr>
          <p:nvPr/>
        </p:nvCxnSpPr>
        <p:spPr>
          <a:xfrm flipV="1">
            <a:off x="2548275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EF1DFDD5-E84D-5704-3E3D-C4013FF62FC9}"/>
              </a:ext>
            </a:extLst>
          </p:cNvPr>
          <p:cNvCxnSpPr>
            <a:cxnSpLocks/>
          </p:cNvCxnSpPr>
          <p:nvPr/>
        </p:nvCxnSpPr>
        <p:spPr>
          <a:xfrm flipV="1">
            <a:off x="7589797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cto 246">
            <a:extLst>
              <a:ext uri="{FF2B5EF4-FFF2-40B4-BE49-F238E27FC236}">
                <a16:creationId xmlns:a16="http://schemas.microsoft.com/office/drawing/2014/main" id="{FC0130CD-389E-A764-7960-38FAD67630E2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3C0D8056-D2BE-6269-8024-246688A0208E}"/>
              </a:ext>
            </a:extLst>
          </p:cNvPr>
          <p:cNvSpPr/>
          <p:nvPr/>
        </p:nvSpPr>
        <p:spPr>
          <a:xfrm>
            <a:off x="8258799" y="12509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Cerrar llave 248">
            <a:extLst>
              <a:ext uri="{FF2B5EF4-FFF2-40B4-BE49-F238E27FC236}">
                <a16:creationId xmlns:a16="http://schemas.microsoft.com/office/drawing/2014/main" id="{E71C58D4-EF6E-E1D6-DC8A-A3A7602E3539}"/>
              </a:ext>
            </a:extLst>
          </p:cNvPr>
          <p:cNvSpPr/>
          <p:nvPr/>
        </p:nvSpPr>
        <p:spPr>
          <a:xfrm>
            <a:off x="8845276" y="1250904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118D22CD-42CD-A561-C812-22238BE75DAF}"/>
              </a:ext>
            </a:extLst>
          </p:cNvPr>
          <p:cNvSpPr txBox="1"/>
          <p:nvPr/>
        </p:nvSpPr>
        <p:spPr>
          <a:xfrm>
            <a:off x="9051633" y="127449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176" name="Cerrar llave 175">
            <a:extLst>
              <a:ext uri="{FF2B5EF4-FFF2-40B4-BE49-F238E27FC236}">
                <a16:creationId xmlns:a16="http://schemas.microsoft.com/office/drawing/2014/main" id="{D6CB4511-06B4-E172-EA16-9E88BA0D270C}"/>
              </a:ext>
            </a:extLst>
          </p:cNvPr>
          <p:cNvSpPr/>
          <p:nvPr/>
        </p:nvSpPr>
        <p:spPr>
          <a:xfrm rot="5400000">
            <a:off x="8381522" y="1683523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EDA7510-CFBB-ED69-6B28-05BEB3ABE25F}"/>
              </a:ext>
            </a:extLst>
          </p:cNvPr>
          <p:cNvSpPr txBox="1"/>
          <p:nvPr/>
        </p:nvSpPr>
        <p:spPr>
          <a:xfrm>
            <a:off x="8126439" y="20076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E5FCE310-17B5-C1EB-53F3-61229F992424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216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2B7E8845-03F6-4896-395D-9C69932202C7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44001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08D5AFB6-48FF-F400-F138-0D8A9F95B56E}"/>
              </a:ext>
            </a:extLst>
          </p:cNvPr>
          <p:cNvSpPr/>
          <p:nvPr/>
        </p:nvSpPr>
        <p:spPr>
          <a:xfrm>
            <a:off x="7409002" y="1147617"/>
            <a:ext cx="191758" cy="1752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85A63B6-8611-88FB-9371-A6A069A62E8B}"/>
              </a:ext>
            </a:extLst>
          </p:cNvPr>
          <p:cNvSpPr/>
          <p:nvPr/>
        </p:nvSpPr>
        <p:spPr>
          <a:xfrm>
            <a:off x="3152564" y="4896286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FF3C996C-3752-18D1-5DC6-F1F7E3E6767A}"/>
              </a:ext>
            </a:extLst>
          </p:cNvPr>
          <p:cNvSpPr/>
          <p:nvPr/>
        </p:nvSpPr>
        <p:spPr>
          <a:xfrm>
            <a:off x="3597156" y="4896286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7573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7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39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2" name="Imagen 2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3" name="Imagen 24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4" name="Imagen 25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5" name="CustomShape 9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C4B962D6-DC9D-76FC-7783-DD8D44A2471F}"/>
              </a:ext>
            </a:extLst>
          </p:cNvPr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9">
            <a:extLst>
              <a:ext uri="{FF2B5EF4-FFF2-40B4-BE49-F238E27FC236}">
                <a16:creationId xmlns:a16="http://schemas.microsoft.com/office/drawing/2014/main" id="{D1B335D5-7323-1D91-88B6-9D897A3E8578}"/>
              </a:ext>
            </a:extLst>
          </p:cNvPr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8059C1E-F674-9915-E12C-2ADE12F340A5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868EF71-F9C7-D155-710E-329FD9FB766D}"/>
              </a:ext>
            </a:extLst>
          </p:cNvPr>
          <p:cNvSpPr/>
          <p:nvPr/>
        </p:nvSpPr>
        <p:spPr>
          <a:xfrm>
            <a:off x="8162547" y="1241280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E6FA4875-BA5B-5017-36AC-A06CE885A11E}"/>
              </a:ext>
            </a:extLst>
          </p:cNvPr>
          <p:cNvSpPr/>
          <p:nvPr/>
        </p:nvSpPr>
        <p:spPr>
          <a:xfrm>
            <a:off x="8989599" y="1414032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1F77BF-AC41-4484-FBAE-8E9429E09A78}"/>
              </a:ext>
            </a:extLst>
          </p:cNvPr>
          <p:cNvSpPr txBox="1"/>
          <p:nvPr/>
        </p:nvSpPr>
        <p:spPr>
          <a:xfrm>
            <a:off x="9195956" y="14376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93BB712D-9AAC-7FC5-D2A1-50749F09DA5F}"/>
              </a:ext>
            </a:extLst>
          </p:cNvPr>
          <p:cNvSpPr/>
          <p:nvPr/>
        </p:nvSpPr>
        <p:spPr>
          <a:xfrm rot="5400000">
            <a:off x="8513882" y="1852090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F37AD1-D854-9917-D5E0-5DA1EC1934D7}"/>
              </a:ext>
            </a:extLst>
          </p:cNvPr>
          <p:cNvSpPr txBox="1"/>
          <p:nvPr/>
        </p:nvSpPr>
        <p:spPr>
          <a:xfrm>
            <a:off x="8258799" y="217618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308F387-01B8-601B-6150-A5C6601D3DC0}"/>
              </a:ext>
            </a:extLst>
          </p:cNvPr>
          <p:cNvSpPr/>
          <p:nvPr/>
        </p:nvSpPr>
        <p:spPr>
          <a:xfrm>
            <a:off x="8411199" y="14033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errar llave 25">
            <a:extLst>
              <a:ext uri="{FF2B5EF4-FFF2-40B4-BE49-F238E27FC236}">
                <a16:creationId xmlns:a16="http://schemas.microsoft.com/office/drawing/2014/main" id="{27969ACD-8888-A06C-79D6-1BA31F787866}"/>
              </a:ext>
            </a:extLst>
          </p:cNvPr>
          <p:cNvSpPr/>
          <p:nvPr/>
        </p:nvSpPr>
        <p:spPr>
          <a:xfrm rot="7899360">
            <a:off x="8043732" y="1688727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3A1088B-A626-F746-7245-BBADD37B7F8E}"/>
              </a:ext>
            </a:extLst>
          </p:cNvPr>
          <p:cNvSpPr txBox="1"/>
          <p:nvPr/>
        </p:nvSpPr>
        <p:spPr>
          <a:xfrm rot="2432315">
            <a:off x="7558450" y="18911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FC8993B-35AD-EE4E-EFF8-404D28D9DC5B}"/>
              </a:ext>
            </a:extLst>
          </p:cNvPr>
          <p:cNvCxnSpPr/>
          <p:nvPr/>
        </p:nvCxnSpPr>
        <p:spPr>
          <a:xfrm>
            <a:off x="8628221" y="1241280"/>
            <a:ext cx="223200" cy="1620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43A2936-7E5C-138B-7193-174174287D0E}"/>
              </a:ext>
            </a:extLst>
          </p:cNvPr>
          <p:cNvCxnSpPr>
            <a:cxnSpLocks/>
          </p:cNvCxnSpPr>
          <p:nvPr/>
        </p:nvCxnSpPr>
        <p:spPr>
          <a:xfrm>
            <a:off x="8164456" y="1696251"/>
            <a:ext cx="242962" cy="1545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4E71C80-7D1D-B03D-B98C-75FD1EC99A92}"/>
              </a:ext>
            </a:extLst>
          </p:cNvPr>
          <p:cNvCxnSpPr/>
          <p:nvPr/>
        </p:nvCxnSpPr>
        <p:spPr>
          <a:xfrm>
            <a:off x="8182300" y="1247508"/>
            <a:ext cx="223200" cy="1620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DFC116-518B-FFA5-9329-0DE5DABE1CED}"/>
              </a:ext>
            </a:extLst>
          </p:cNvPr>
          <p:cNvCxnSpPr>
            <a:cxnSpLocks/>
          </p:cNvCxnSpPr>
          <p:nvPr/>
        </p:nvCxnSpPr>
        <p:spPr>
          <a:xfrm>
            <a:off x="8612728" y="1682330"/>
            <a:ext cx="248573" cy="1622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9">
            <a:extLst>
              <a:ext uri="{FF2B5EF4-FFF2-40B4-BE49-F238E27FC236}">
                <a16:creationId xmlns:a16="http://schemas.microsoft.com/office/drawing/2014/main" id="{CA12E874-61A5-24F2-87AC-D4C901304387}"/>
              </a:ext>
            </a:extLst>
          </p:cNvPr>
          <p:cNvSpPr/>
          <p:nvPr/>
        </p:nvSpPr>
        <p:spPr>
          <a:xfrm>
            <a:off x="583199" y="4850640"/>
            <a:ext cx="8437347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When we have a 3D image, we talk about voxels (1 x 1 x 1 mm, in this example).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94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9" name="Imagen 3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2" name="Imagen 23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3" name="Imagen 24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4" name="Imagen 25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5" name="Picture 4"/>
          <p:cNvPicPr/>
          <p:nvPr/>
        </p:nvPicPr>
        <p:blipFill>
          <a:blip r:embed="rId4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6" name="CustomShape 9"/>
          <p:cNvSpPr/>
          <p:nvPr/>
        </p:nvSpPr>
        <p:spPr>
          <a:xfrm>
            <a:off x="583200" y="4850640"/>
            <a:ext cx="425592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Most common 3D file formats: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(.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2000" b="0" strike="noStrike" spc="-1" dirty="0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Compressed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nii.gz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532BBE95-25FA-4399-8695-70E67D04DA5A}"/>
              </a:ext>
            </a:extLst>
          </p:cNvPr>
          <p:cNvPicPr/>
          <p:nvPr/>
        </p:nvPicPr>
        <p:blipFill>
          <a:blip r:embed="rId5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" name="CustomShape 7">
            <a:extLst>
              <a:ext uri="{FF2B5EF4-FFF2-40B4-BE49-F238E27FC236}">
                <a16:creationId xmlns:a16="http://schemas.microsoft.com/office/drawing/2014/main" id="{7A3E66DD-AFA1-D9DB-F0B9-993E28AB2668}"/>
              </a:ext>
            </a:extLst>
          </p:cNvPr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706988A7-5973-97E9-6640-C2B810926F16}"/>
              </a:ext>
            </a:extLst>
          </p:cNvPr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8E04D3B-5C19-6780-EF0A-C64C14CE502B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4155840" y="977760"/>
            <a:ext cx="5225400" cy="24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Voxel size determines our image resolution: smaller = better.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Resolution is (partly) dependent on the strength of the magnetic field.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84" name="Picture 4"/>
          <p:cNvPicPr/>
          <p:nvPr/>
        </p:nvPicPr>
        <p:blipFill>
          <a:blip r:embed="rId3"/>
          <a:stretch/>
        </p:blipFill>
        <p:spPr>
          <a:xfrm>
            <a:off x="707760" y="876600"/>
            <a:ext cx="2996640" cy="297108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3746520" y="4653720"/>
            <a:ext cx="5892120" cy="1919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Common resolutions for different strengths: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1.5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3x3x3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2x2x2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0.8x0.8x.0.8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 flipH="1">
            <a:off x="603000" y="4812120"/>
            <a:ext cx="2909520" cy="1169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The 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earth's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magnetic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field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, at the equator, is approximately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0.00005 T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2"/>
          <p:cNvSpPr/>
          <p:nvPr/>
        </p:nvSpPr>
        <p:spPr>
          <a:xfrm>
            <a:off x="835200" y="1441080"/>
            <a:ext cx="7673800" cy="338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Most common 3D files: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(.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 and compressed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nii.gz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77440" y="264600"/>
            <a:ext cx="931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Types of MR images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7" name="Picture 4"/>
          <p:cNvPicPr/>
          <p:nvPr/>
        </p:nvPicPr>
        <p:blipFill>
          <a:blip r:embed="rId3"/>
          <a:stretch/>
        </p:blipFill>
        <p:spPr>
          <a:xfrm>
            <a:off x="6095880" y="3572280"/>
            <a:ext cx="2996640" cy="29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Who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7"/>
          <p:cNvSpPr/>
          <p:nvPr/>
        </p:nvSpPr>
        <p:spPr>
          <a:xfrm>
            <a:off x="866160" y="1284480"/>
            <a:ext cx="8682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This is a hands-on workshop on functional Magnetic Resonance Imaging (fMRI) analysis for the PsyMSc4 at the Goethe University.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828800" y="6035760"/>
            <a:ext cx="75052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*For the purpose of this seminar only these two types will be covered since they are essential for standard fMRI analysis.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52040" y="857520"/>
            <a:ext cx="3015720" cy="937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(T1w)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3918240" y="2564640"/>
            <a:ext cx="2418840" cy="2171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Structure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Good spatial resolution.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free.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Slow acquisition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(~5 min full brain)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12" name="Picture 2"/>
          <p:cNvPicPr/>
          <p:nvPr/>
        </p:nvPicPr>
        <p:blipFill>
          <a:blip r:embed="rId3"/>
          <a:stretch/>
        </p:blipFill>
        <p:spPr>
          <a:xfrm>
            <a:off x="752040" y="1890360"/>
            <a:ext cx="3015720" cy="294912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752040" y="484020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different tissue types.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400560" y="2540880"/>
            <a:ext cx="2418840" cy="2248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Activity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“Good” time resolution.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Measures blood flow.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Task sensitive.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Fast acquisition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(~2s full brain)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7"/>
          <p:cNvSpPr/>
          <p:nvPr/>
        </p:nvSpPr>
        <p:spPr>
          <a:xfrm>
            <a:off x="5900760" y="525852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distortions in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3" name="CustomShape 10"/>
          <p:cNvSpPr/>
          <p:nvPr/>
        </p:nvSpPr>
        <p:spPr>
          <a:xfrm>
            <a:off x="6085800" y="886320"/>
            <a:ext cx="3015720" cy="963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(T2*)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24" name="Imagen 19"/>
          <p:cNvPicPr/>
          <p:nvPr/>
        </p:nvPicPr>
        <p:blipFill>
          <a:blip r:embed="rId3"/>
          <a:stretch/>
        </p:blipFill>
        <p:spPr>
          <a:xfrm>
            <a:off x="6229440" y="1893240"/>
            <a:ext cx="2626920" cy="32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77440" y="36982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34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3" name="CustomShape 8"/>
          <p:cNvSpPr/>
          <p:nvPr/>
        </p:nvSpPr>
        <p:spPr>
          <a:xfrm>
            <a:off x="571680" y="36838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387648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T1w: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dark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bright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5" name="CustomShape 10"/>
          <p:cNvSpPr/>
          <p:nvPr/>
        </p:nvSpPr>
        <p:spPr>
          <a:xfrm>
            <a:off x="685296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T2: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bright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dark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 flipV="1">
            <a:off x="5880240" y="1616040"/>
            <a:ext cx="2700720" cy="330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2"/>
          <p:cNvSpPr/>
          <p:nvPr/>
        </p:nvSpPr>
        <p:spPr>
          <a:xfrm flipV="1">
            <a:off x="8754840" y="3131640"/>
            <a:ext cx="360" cy="173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593640" y="366660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have (usually) lower spatial resolution.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Gain in time resolution!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7709400" y="4026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1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79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80" name="CustomShape 8"/>
          <p:cNvSpPr/>
          <p:nvPr/>
        </p:nvSpPr>
        <p:spPr>
          <a:xfrm>
            <a:off x="602640" y="369576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 = time to sample the entire field (to collect one brain volume).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381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0"/>
          <p:cNvSpPr/>
          <p:nvPr/>
        </p:nvSpPr>
        <p:spPr>
          <a:xfrm>
            <a:off x="7441920" y="3801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3" name="CustomShape 11"/>
          <p:cNvSpPr/>
          <p:nvPr/>
        </p:nvSpPr>
        <p:spPr>
          <a:xfrm>
            <a:off x="7612200" y="41122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4" name="CustomShape 12"/>
          <p:cNvSpPr/>
          <p:nvPr/>
        </p:nvSpPr>
        <p:spPr>
          <a:xfrm>
            <a:off x="7764480" y="4264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5" name="CustomShape 13"/>
          <p:cNvSpPr/>
          <p:nvPr/>
        </p:nvSpPr>
        <p:spPr>
          <a:xfrm>
            <a:off x="7916760" y="4417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6" name="CustomShape 14"/>
          <p:cNvSpPr/>
          <p:nvPr/>
        </p:nvSpPr>
        <p:spPr>
          <a:xfrm>
            <a:off x="8069400" y="45694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7" name="CustomShape 15"/>
          <p:cNvSpPr/>
          <p:nvPr/>
        </p:nvSpPr>
        <p:spPr>
          <a:xfrm>
            <a:off x="8221680" y="4722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8" name="CustomShape 16"/>
          <p:cNvSpPr/>
          <p:nvPr/>
        </p:nvSpPr>
        <p:spPr>
          <a:xfrm>
            <a:off x="8373960" y="4874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9" name="CustomShape 17"/>
          <p:cNvSpPr/>
          <p:nvPr/>
        </p:nvSpPr>
        <p:spPr>
          <a:xfrm>
            <a:off x="8526600" y="50266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0" name="CustomShape 18"/>
          <p:cNvSpPr/>
          <p:nvPr/>
        </p:nvSpPr>
        <p:spPr>
          <a:xfrm>
            <a:off x="8678880" y="51793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1" name="CustomShape 19"/>
          <p:cNvSpPr/>
          <p:nvPr/>
        </p:nvSpPr>
        <p:spPr>
          <a:xfrm>
            <a:off x="8831160" y="53316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2" name="CustomShape 20"/>
          <p:cNvSpPr/>
          <p:nvPr/>
        </p:nvSpPr>
        <p:spPr>
          <a:xfrm>
            <a:off x="8983800" y="54838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3" name="CustomShape 21"/>
          <p:cNvSpPr/>
          <p:nvPr/>
        </p:nvSpPr>
        <p:spPr>
          <a:xfrm>
            <a:off x="9136080" y="5636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4" name="CustomShape 22"/>
          <p:cNvSpPr/>
          <p:nvPr/>
        </p:nvSpPr>
        <p:spPr>
          <a:xfrm>
            <a:off x="9288360" y="5788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5" name="CustomShape 2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9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6"/>
          <p:cNvSpPr/>
          <p:nvPr/>
        </p:nvSpPr>
        <p:spPr>
          <a:xfrm>
            <a:off x="906120" y="783000"/>
            <a:ext cx="7911720" cy="31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 runs. What are they?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Noise due to scanner drift accumulates over time so collecting images for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too long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will cause your images to look bad.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Solution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divide your task into shorter blocks, i.e., runs.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Aprox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 run duration: ~10 minutes (adults) / ~6 minutes (children).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Max duration: 15 minutes (ideally shorter).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Run duration is often measured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volumes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7306560" y="399456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8"/>
          <p:cNvSpPr/>
          <p:nvPr/>
        </p:nvSpPr>
        <p:spPr>
          <a:xfrm>
            <a:off x="7263720" y="366084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7434000" y="3971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6" name="CustomShape 10"/>
          <p:cNvSpPr/>
          <p:nvPr/>
        </p:nvSpPr>
        <p:spPr>
          <a:xfrm>
            <a:off x="7586640" y="4123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7738920" y="42764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7891200" y="44287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9" name="CustomShape 13"/>
          <p:cNvSpPr/>
          <p:nvPr/>
        </p:nvSpPr>
        <p:spPr>
          <a:xfrm>
            <a:off x="8043840" y="45810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0" name="CustomShape 14"/>
          <p:cNvSpPr/>
          <p:nvPr/>
        </p:nvSpPr>
        <p:spPr>
          <a:xfrm>
            <a:off x="8196120" y="47336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1" name="CustomShape 15"/>
          <p:cNvSpPr/>
          <p:nvPr/>
        </p:nvSpPr>
        <p:spPr>
          <a:xfrm>
            <a:off x="8348400" y="4885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2" name="CustomShape 16"/>
          <p:cNvSpPr/>
          <p:nvPr/>
        </p:nvSpPr>
        <p:spPr>
          <a:xfrm>
            <a:off x="8501040" y="5038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3" name="CustomShape 17"/>
          <p:cNvSpPr/>
          <p:nvPr/>
        </p:nvSpPr>
        <p:spPr>
          <a:xfrm>
            <a:off x="8653320" y="51908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4" name="CustomShape 18"/>
          <p:cNvSpPr/>
          <p:nvPr/>
        </p:nvSpPr>
        <p:spPr>
          <a:xfrm>
            <a:off x="8805600" y="5343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5" name="CustomShape 19"/>
          <p:cNvSpPr/>
          <p:nvPr/>
        </p:nvSpPr>
        <p:spPr>
          <a:xfrm>
            <a:off x="8958240" y="5495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6" name="CustomShape 20"/>
          <p:cNvSpPr/>
          <p:nvPr/>
        </p:nvSpPr>
        <p:spPr>
          <a:xfrm>
            <a:off x="9288360" y="59072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7" name="CustomShape 21"/>
          <p:cNvSpPr/>
          <p:nvPr/>
        </p:nvSpPr>
        <p:spPr>
          <a:xfrm>
            <a:off x="571680" y="6840"/>
            <a:ext cx="643860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images. Functional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42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704480" y="39607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2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56760" y="41130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09400" y="42652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61680" y="44179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13960" y="45702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66600" y="4722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18880" y="48751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71160" y="5027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23800" y="5179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076080" y="53323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28360" y="548460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"/>
          <p:cNvSpPr/>
          <p:nvPr/>
        </p:nvSpPr>
        <p:spPr>
          <a:xfrm>
            <a:off x="0" y="25596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MR images types. Recap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666360" y="944280"/>
            <a:ext cx="4591080" cy="302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Key ideas.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Runs = blocks of recording time.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46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3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What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"/>
          <p:cNvSpPr/>
          <p:nvPr/>
        </p:nvSpPr>
        <p:spPr>
          <a:xfrm>
            <a:off x="830160" y="1284480"/>
            <a:ext cx="8718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workshops will cover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which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are the necessary and common steps when conducting fMRI research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how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to run them with MATLAB's SPM.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core Philosophy of the workshop is that one of the main skills that a cognitive neuroscientist should have is the ability to judge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and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cannot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be done with fMRI experiments from a conceptual level. In order to acquire such a skill, one needs to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understand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fMRI research , i.e., to know the basics of the technique itself and the logic behind the most common analysis.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7"/>
          <p:cNvSpPr/>
          <p:nvPr/>
        </p:nvSpPr>
        <p:spPr>
          <a:xfrm>
            <a:off x="555120" y="771120"/>
            <a:ext cx="7505280" cy="17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spatial.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4335120" y="29394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462" name="CustomShape 1"/>
          <p:cNvSpPr/>
          <p:nvPr/>
        </p:nvSpPr>
        <p:spPr>
          <a:xfrm>
            <a:off x="4343040" y="42847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2"/>
          <p:cNvSpPr/>
          <p:nvPr/>
        </p:nvSpPr>
        <p:spPr>
          <a:xfrm>
            <a:off x="433512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3"/>
          <p:cNvSpPr/>
          <p:nvPr/>
        </p:nvSpPr>
        <p:spPr>
          <a:xfrm>
            <a:off x="432756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"/>
          <p:cNvSpPr/>
          <p:nvPr/>
        </p:nvSpPr>
        <p:spPr>
          <a:xfrm>
            <a:off x="432756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10"/>
          <p:cNvSpPr/>
          <p:nvPr/>
        </p:nvSpPr>
        <p:spPr>
          <a:xfrm>
            <a:off x="555120" y="74700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2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  <p:sp>
        <p:nvSpPr>
          <p:cNvPr id="473" name="CustomShape 11"/>
          <p:cNvSpPr/>
          <p:nvPr/>
        </p:nvSpPr>
        <p:spPr>
          <a:xfrm>
            <a:off x="434304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2"/>
          <p:cNvSpPr/>
          <p:nvPr/>
        </p:nvSpPr>
        <p:spPr>
          <a:xfrm>
            <a:off x="758700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top slice was acquired ~2 after the bottom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75" name="CustomShape 13"/>
          <p:cNvSpPr/>
          <p:nvPr/>
        </p:nvSpPr>
        <p:spPr>
          <a:xfrm>
            <a:off x="6829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4"/>
          <p:cNvSpPr/>
          <p:nvPr/>
        </p:nvSpPr>
        <p:spPr>
          <a:xfrm rot="5400000">
            <a:off x="6420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7" name="CustomShape 15"/>
          <p:cNvSpPr/>
          <p:nvPr/>
        </p:nvSpPr>
        <p:spPr>
          <a:xfrm rot="5400000">
            <a:off x="6543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8" name="CustomShape 16"/>
          <p:cNvSpPr/>
          <p:nvPr/>
        </p:nvSpPr>
        <p:spPr>
          <a:xfrm rot="5400000">
            <a:off x="6476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1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0" name="CustomShape 18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5032800" y="451224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2" name="Picture 4"/>
          <p:cNvPicPr/>
          <p:nvPr/>
        </p:nvPicPr>
        <p:blipFill>
          <a:blip r:embed="rId3"/>
          <a:srcRect t="83002"/>
          <a:stretch/>
        </p:blipFill>
        <p:spPr>
          <a:xfrm>
            <a:off x="5213880" y="485928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483" name="Picture 4"/>
          <p:cNvPicPr/>
          <p:nvPr/>
        </p:nvPicPr>
        <p:blipFill>
          <a:blip r:embed="rId3"/>
          <a:srcRect b="58745"/>
          <a:stretch/>
        </p:blipFill>
        <p:spPr>
          <a:xfrm>
            <a:off x="4299120" y="293940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5205960" y="4345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2"/>
          <p:cNvSpPr/>
          <p:nvPr/>
        </p:nvSpPr>
        <p:spPr>
          <a:xfrm>
            <a:off x="503064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6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4832640" y="41551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7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4701960" y="384228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483264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4"/>
          <p:cNvSpPr/>
          <p:nvPr/>
        </p:nvSpPr>
        <p:spPr>
          <a:xfrm>
            <a:off x="450504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10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>
            <a:off x="430668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12"/>
          <p:cNvSpPr/>
          <p:nvPr/>
        </p:nvSpPr>
        <p:spPr>
          <a:xfrm>
            <a:off x="8035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13"/>
          <p:cNvSpPr/>
          <p:nvPr/>
        </p:nvSpPr>
        <p:spPr>
          <a:xfrm rot="5400000">
            <a:off x="7626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9" name="CustomShape 14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15"/>
          <p:cNvSpPr/>
          <p:nvPr/>
        </p:nvSpPr>
        <p:spPr>
          <a:xfrm>
            <a:off x="755064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bottom slice was acquired ~2 after the top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1" name="CustomShape 16"/>
          <p:cNvSpPr/>
          <p:nvPr/>
        </p:nvSpPr>
        <p:spPr>
          <a:xfrm rot="5400000">
            <a:off x="7749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7"/>
          <p:cNvSpPr/>
          <p:nvPr/>
        </p:nvSpPr>
        <p:spPr>
          <a:xfrm rot="5400000">
            <a:off x="7682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3" name="CustomShape 18"/>
          <p:cNvSpPr/>
          <p:nvPr/>
        </p:nvSpPr>
        <p:spPr>
          <a:xfrm>
            <a:off x="4314240" y="539064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19"/>
          <p:cNvSpPr/>
          <p:nvPr/>
        </p:nvSpPr>
        <p:spPr>
          <a:xfrm>
            <a:off x="4306680" y="515592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5" name="CustomShape 20"/>
          <p:cNvSpPr/>
          <p:nvPr/>
        </p:nvSpPr>
        <p:spPr>
          <a:xfrm>
            <a:off x="4319280" y="53841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21"/>
          <p:cNvSpPr/>
          <p:nvPr/>
        </p:nvSpPr>
        <p:spPr>
          <a:xfrm>
            <a:off x="7062480" y="539064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1744560" y="45619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0" name="Picture 4"/>
          <p:cNvPicPr/>
          <p:nvPr/>
        </p:nvPicPr>
        <p:blipFill>
          <a:blip r:embed="rId3"/>
          <a:srcRect t="83002"/>
          <a:stretch/>
        </p:blipFill>
        <p:spPr>
          <a:xfrm>
            <a:off x="1925280" y="490896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511" name="Picture 4"/>
          <p:cNvPicPr/>
          <p:nvPr/>
        </p:nvPicPr>
        <p:blipFill>
          <a:blip r:embed="rId3"/>
          <a:srcRect b="58745"/>
          <a:stretch/>
        </p:blipFill>
        <p:spPr>
          <a:xfrm>
            <a:off x="1010520" y="298944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917360" y="4395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2"/>
          <p:cNvSpPr/>
          <p:nvPr/>
        </p:nvSpPr>
        <p:spPr>
          <a:xfrm>
            <a:off x="1742040" y="397728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4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1544040" y="420480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5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1413360" y="389232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516" name="CustomShape 3"/>
          <p:cNvSpPr/>
          <p:nvPr/>
        </p:nvSpPr>
        <p:spPr>
          <a:xfrm>
            <a:off x="1544040" y="3639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4"/>
          <p:cNvSpPr/>
          <p:nvPr/>
        </p:nvSpPr>
        <p:spPr>
          <a:xfrm>
            <a:off x="1216440" y="330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0"/>
          <p:cNvSpPr/>
          <p:nvPr/>
        </p:nvSpPr>
        <p:spPr>
          <a:xfrm>
            <a:off x="1018440" y="2991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1"/>
          <p:cNvSpPr/>
          <p:nvPr/>
        </p:nvSpPr>
        <p:spPr>
          <a:xfrm>
            <a:off x="7927200" y="374652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2"/>
          <p:cNvSpPr/>
          <p:nvPr/>
        </p:nvSpPr>
        <p:spPr>
          <a:xfrm rot="5400000">
            <a:off x="7518240" y="430308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6" name="CustomShape 13"/>
          <p:cNvSpPr/>
          <p:nvPr/>
        </p:nvSpPr>
        <p:spPr>
          <a:xfrm>
            <a:off x="3892320" y="39528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4"/>
          <p:cNvSpPr/>
          <p:nvPr/>
        </p:nvSpPr>
        <p:spPr>
          <a:xfrm>
            <a:off x="3315600" y="2474640"/>
            <a:ext cx="221724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Slice time correction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 rot="5400000">
            <a:off x="7641720" y="373032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 rot="5400000">
            <a:off x="7573680" y="489816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980640" y="551916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18"/>
          <p:cNvSpPr/>
          <p:nvPr/>
        </p:nvSpPr>
        <p:spPr>
          <a:xfrm>
            <a:off x="973080" y="528480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2" name="CustomShape 19"/>
          <p:cNvSpPr/>
          <p:nvPr/>
        </p:nvSpPr>
        <p:spPr>
          <a:xfrm>
            <a:off x="985680" y="551268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3" name="CustomShape 20"/>
          <p:cNvSpPr/>
          <p:nvPr/>
        </p:nvSpPr>
        <p:spPr>
          <a:xfrm>
            <a:off x="3728880" y="551916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34" name="Picture 4"/>
          <p:cNvPicPr/>
          <p:nvPr/>
        </p:nvPicPr>
        <p:blipFill>
          <a:blip r:embed="rId3"/>
          <a:stretch/>
        </p:blipFill>
        <p:spPr>
          <a:xfrm>
            <a:off x="5416200" y="29952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535" name="CustomShape 21"/>
          <p:cNvSpPr/>
          <p:nvPr/>
        </p:nvSpPr>
        <p:spPr>
          <a:xfrm>
            <a:off x="5423760" y="43401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2"/>
          <p:cNvSpPr/>
          <p:nvPr/>
        </p:nvSpPr>
        <p:spPr>
          <a:xfrm>
            <a:off x="5416200" y="39830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3"/>
          <p:cNvSpPr/>
          <p:nvPr/>
        </p:nvSpPr>
        <p:spPr>
          <a:xfrm>
            <a:off x="5408280" y="3645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4"/>
          <p:cNvSpPr/>
          <p:nvPr/>
        </p:nvSpPr>
        <p:spPr>
          <a:xfrm>
            <a:off x="5408280" y="33069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5"/>
          <p:cNvSpPr/>
          <p:nvPr/>
        </p:nvSpPr>
        <p:spPr>
          <a:xfrm>
            <a:off x="5423760" y="2997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26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2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6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5048280" y="2440440"/>
            <a:ext cx="4845240" cy="98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Arial"/>
                <a:ea typeface="Noto Sans CJK SC"/>
              </a:rPr>
              <a:t>“</a:t>
            </a:r>
            <a:r>
              <a:rPr lang="en-US" sz="1000" b="0" i="1" strike="noStrike" spc="-1">
                <a:latin typeface="Arial"/>
                <a:ea typeface="Noto Sans CJK SC"/>
              </a:rPr>
              <a:t>Magnetic field inhomogeneities, caused by susceptibility differences at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 tissue/air and tissue/bone interfaces</a:t>
            </a:r>
            <a:r>
              <a:rPr lang="en-US" sz="1000" b="0" i="1" strike="noStrike" spc="-1">
                <a:latin typeface="Arial"/>
                <a:ea typeface="Noto Sans CJK SC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Data from different spatial locations are corrupted to different degrees</a:t>
            </a:r>
            <a:r>
              <a:rPr lang="en-US" sz="1000" b="0" i="1" strike="noStrike" spc="-1">
                <a:latin typeface="Arial"/>
                <a:ea typeface="Noto Sans CJK SC"/>
              </a:rPr>
              <a:t>, with the amount of corruption determined by the local magnetic field environment</a:t>
            </a:r>
            <a:r>
              <a:rPr lang="en-US" sz="1000" b="0" strike="noStrike" spc="-1">
                <a:latin typeface="Arial"/>
                <a:ea typeface="Noto Sans CJK SC"/>
              </a:rPr>
              <a:t>.” (Gholipour, et al., 2011).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50" name="Imagen 13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51" name="Imagen 14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  <p:sp>
        <p:nvSpPr>
          <p:cNvPr id="552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2"/>
          <p:cNvSpPr/>
          <p:nvPr/>
        </p:nvSpPr>
        <p:spPr>
          <a:xfrm>
            <a:off x="4952880" y="2503080"/>
            <a:ext cx="4845240" cy="18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 dirty="0">
                <a:latin typeface="Arial"/>
                <a:ea typeface="Noto Sans CJK SC"/>
              </a:rPr>
              <a:t>While some minor field inhomogeneity can be corrected by (automatic) shimming, much of it cannot… 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 dirty="0">
                <a:latin typeface="Arial"/>
                <a:ea typeface="Noto Sans CJK SC"/>
              </a:rPr>
              <a:t>Two main approaches to tackle the resulting distortions: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 dirty="0">
                <a:latin typeface="Arial"/>
                <a:ea typeface="Noto Sans CJK SC"/>
              </a:rPr>
              <a:t>- Field map</a:t>
            </a:r>
            <a:r>
              <a:rPr lang="en-US" sz="1000" b="0" strike="noStrike" spc="-1" dirty="0">
                <a:latin typeface="Arial"/>
                <a:ea typeface="Noto Sans CJK SC"/>
              </a:rPr>
              <a:t>, i.e., acquiring a map of the magnetic field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 dirty="0">
                <a:latin typeface="Arial"/>
                <a:ea typeface="Noto Sans CJK SC"/>
              </a:rPr>
              <a:t>- Blip up – blip down</a:t>
            </a:r>
            <a:r>
              <a:rPr lang="en-US" sz="1000" b="0" strike="noStrike" spc="-1" dirty="0">
                <a:latin typeface="Arial"/>
                <a:ea typeface="Noto Sans CJK SC"/>
              </a:rPr>
              <a:t>, i.e., acquiring an image in the inverted phase - encoding direction (Holland, </a:t>
            </a:r>
            <a:r>
              <a:rPr lang="en-US" sz="1000" b="0" strike="noStrike" spc="-1" dirty="0" err="1">
                <a:latin typeface="Arial"/>
                <a:ea typeface="Noto Sans CJK SC"/>
              </a:rPr>
              <a:t>Kuperman</a:t>
            </a:r>
            <a:r>
              <a:rPr lang="en-US" sz="1000" b="0" strike="noStrike" spc="-1" dirty="0">
                <a:latin typeface="Arial"/>
                <a:ea typeface="Noto Sans CJK SC"/>
              </a:rPr>
              <a:t>, &amp; Dale, (2010).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7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62" name="Imagen 22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63" name="Imagen 23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9" name="Imagen 12"/>
          <p:cNvPicPr/>
          <p:nvPr/>
        </p:nvPicPr>
        <p:blipFill>
          <a:blip r:embed="rId3"/>
          <a:srcRect b="57016"/>
          <a:stretch/>
        </p:blipFill>
        <p:spPr>
          <a:xfrm>
            <a:off x="1142640" y="3519360"/>
            <a:ext cx="1327320" cy="1913400"/>
          </a:xfrm>
          <a:prstGeom prst="rect">
            <a:avLst/>
          </a:prstGeom>
          <a:ln>
            <a:noFill/>
          </a:ln>
        </p:spPr>
      </p:pic>
      <p:pic>
        <p:nvPicPr>
          <p:cNvPr id="570" name="Imagen 13"/>
          <p:cNvPicPr/>
          <p:nvPr/>
        </p:nvPicPr>
        <p:blipFill>
          <a:blip r:embed="rId3"/>
          <a:srcRect t="52372" b="7275"/>
          <a:stretch/>
        </p:blipFill>
        <p:spPr>
          <a:xfrm>
            <a:off x="2550960" y="3519360"/>
            <a:ext cx="1372320" cy="1913400"/>
          </a:xfrm>
          <a:prstGeom prst="rect">
            <a:avLst/>
          </a:prstGeom>
          <a:ln>
            <a:noFill/>
          </a:ln>
        </p:spPr>
      </p:pic>
      <p:pic>
        <p:nvPicPr>
          <p:cNvPr id="571" name="Imagen 14"/>
          <p:cNvPicPr/>
          <p:nvPr/>
        </p:nvPicPr>
        <p:blipFill>
          <a:blip r:embed="rId4"/>
          <a:stretch/>
        </p:blipFill>
        <p:spPr>
          <a:xfrm>
            <a:off x="4754880" y="3017520"/>
            <a:ext cx="4114440" cy="2934000"/>
          </a:xfrm>
          <a:prstGeom prst="rect">
            <a:avLst/>
          </a:prstGeom>
          <a:ln>
            <a:noFill/>
          </a:ln>
        </p:spPr>
      </p:pic>
      <p:sp>
        <p:nvSpPr>
          <p:cNvPr id="57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10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>
            <a:off x="713880" y="2581200"/>
            <a:ext cx="273096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Intensity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8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6"/>
          <p:cNvSpPr/>
          <p:nvPr/>
        </p:nvSpPr>
        <p:spPr>
          <a:xfrm>
            <a:off x="596160" y="73188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over time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Participants move!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8"/>
          <p:cNvSpPr/>
          <p:nvPr/>
        </p:nvSpPr>
        <p:spPr>
          <a:xfrm>
            <a:off x="910440" y="3803760"/>
            <a:ext cx="3787920" cy="4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Volumes need to be re-aligned!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87" name="Imagen 13"/>
          <p:cNvPicPr/>
          <p:nvPr/>
        </p:nvPicPr>
        <p:blipFill>
          <a:blip r:embed="rId3"/>
          <a:stretch/>
        </p:blipFill>
        <p:spPr>
          <a:xfrm>
            <a:off x="818640" y="432684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8" name="Imagen 14"/>
          <p:cNvPicPr/>
          <p:nvPr/>
        </p:nvPicPr>
        <p:blipFill>
          <a:blip r:embed="rId3"/>
          <a:stretch/>
        </p:blipFill>
        <p:spPr>
          <a:xfrm rot="770400">
            <a:off x="1045440" y="4492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9" name="Imagen 15"/>
          <p:cNvPicPr/>
          <p:nvPr/>
        </p:nvPicPr>
        <p:blipFill>
          <a:blip r:embed="rId3"/>
          <a:stretch/>
        </p:blipFill>
        <p:spPr>
          <a:xfrm rot="20973600">
            <a:off x="1155240" y="46767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0" name="Imagen 16"/>
          <p:cNvPicPr/>
          <p:nvPr/>
        </p:nvPicPr>
        <p:blipFill>
          <a:blip r:embed="rId3"/>
          <a:stretch/>
        </p:blipFill>
        <p:spPr>
          <a:xfrm rot="1980600">
            <a:off x="1353960" y="48945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1" name="Imagen 17"/>
          <p:cNvPicPr/>
          <p:nvPr/>
        </p:nvPicPr>
        <p:blipFill>
          <a:blip r:embed="rId3"/>
          <a:stretch/>
        </p:blipFill>
        <p:spPr>
          <a:xfrm rot="27600">
            <a:off x="3418560" y="4330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2" name="Imagen 18"/>
          <p:cNvPicPr/>
          <p:nvPr/>
        </p:nvPicPr>
        <p:blipFill>
          <a:blip r:embed="rId3"/>
          <a:stretch/>
        </p:blipFill>
        <p:spPr>
          <a:xfrm rot="27600">
            <a:off x="3596400" y="45129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3" name="Imagen 19"/>
          <p:cNvPicPr/>
          <p:nvPr/>
        </p:nvPicPr>
        <p:blipFill>
          <a:blip r:embed="rId3"/>
          <a:stretch/>
        </p:blipFill>
        <p:spPr>
          <a:xfrm rot="27600">
            <a:off x="3784320" y="462492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4" name="Imagen 20"/>
          <p:cNvPicPr/>
          <p:nvPr/>
        </p:nvPicPr>
        <p:blipFill>
          <a:blip r:embed="rId3"/>
          <a:stretch/>
        </p:blipFill>
        <p:spPr>
          <a:xfrm rot="27600">
            <a:off x="3967200" y="480780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5" name="Imagen 21"/>
          <p:cNvPicPr/>
          <p:nvPr/>
        </p:nvPicPr>
        <p:blipFill>
          <a:blip r:embed="rId4"/>
          <a:stretch/>
        </p:blipFill>
        <p:spPr>
          <a:xfrm>
            <a:off x="665640" y="1768320"/>
            <a:ext cx="4512240" cy="1493280"/>
          </a:xfrm>
          <a:prstGeom prst="rect">
            <a:avLst/>
          </a:prstGeom>
          <a:ln>
            <a:noFill/>
          </a:ln>
        </p:spPr>
      </p:pic>
      <p:sp>
        <p:nvSpPr>
          <p:cNvPr id="596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97" name="Imagen 11"/>
          <p:cNvPicPr/>
          <p:nvPr/>
        </p:nvPicPr>
        <p:blipFill>
          <a:blip r:embed="rId5"/>
          <a:srcRect r="23939"/>
          <a:stretch/>
        </p:blipFill>
        <p:spPr>
          <a:xfrm>
            <a:off x="5039280" y="3025800"/>
            <a:ext cx="4854240" cy="3245040"/>
          </a:xfrm>
          <a:prstGeom prst="rect">
            <a:avLst/>
          </a:prstGeom>
          <a:ln>
            <a:noFill/>
          </a:ln>
        </p:spPr>
      </p:pic>
      <p:sp>
        <p:nvSpPr>
          <p:cNvPr id="598" name="CustomShape 10"/>
          <p:cNvSpPr/>
          <p:nvPr/>
        </p:nvSpPr>
        <p:spPr>
          <a:xfrm>
            <a:off x="2469960" y="5074920"/>
            <a:ext cx="827640" cy="243720"/>
          </a:xfrm>
          <a:custGeom>
            <a:avLst/>
            <a:gdLst/>
            <a:ahLst/>
            <a:cxnLst/>
            <a:rect l="0" t="0" r="r" b="b"/>
            <a:pathLst>
              <a:path w="2301" h="679">
                <a:moveTo>
                  <a:pt x="0" y="169"/>
                </a:moveTo>
                <a:lnTo>
                  <a:pt x="1682" y="169"/>
                </a:lnTo>
                <a:lnTo>
                  <a:pt x="1682" y="0"/>
                </a:lnTo>
                <a:lnTo>
                  <a:pt x="2300" y="339"/>
                </a:lnTo>
                <a:lnTo>
                  <a:pt x="1682" y="678"/>
                </a:lnTo>
                <a:lnTo>
                  <a:pt x="1682" y="508"/>
                </a:lnTo>
                <a:lnTo>
                  <a:pt x="0" y="508"/>
                </a:lnTo>
                <a:lnTo>
                  <a:pt x="0" y="169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6"/>
          <p:cNvSpPr/>
          <p:nvPr/>
        </p:nvSpPr>
        <p:spPr>
          <a:xfrm>
            <a:off x="583920" y="75276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and 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at different time points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with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sequences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Volumes need to be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registered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to each other!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6" name="Imagen 11"/>
          <p:cNvPicPr/>
          <p:nvPr/>
        </p:nvPicPr>
        <p:blipFill>
          <a:blip r:embed="rId3"/>
          <a:stretch/>
        </p:blipFill>
        <p:spPr>
          <a:xfrm rot="417600">
            <a:off x="1838520" y="3027960"/>
            <a:ext cx="978840" cy="1474920"/>
          </a:xfrm>
          <a:prstGeom prst="rect">
            <a:avLst/>
          </a:prstGeom>
          <a:ln>
            <a:noFill/>
          </a:ln>
        </p:spPr>
      </p:pic>
      <p:pic>
        <p:nvPicPr>
          <p:cNvPr id="607" name="Imagen 12"/>
          <p:cNvPicPr/>
          <p:nvPr/>
        </p:nvPicPr>
        <p:blipFill>
          <a:blip r:embed="rId4"/>
          <a:srcRect l="12234" t="54311" r="9630" b="6336"/>
          <a:stretch/>
        </p:blipFill>
        <p:spPr>
          <a:xfrm>
            <a:off x="3186720" y="2716200"/>
            <a:ext cx="1126080" cy="2219760"/>
          </a:xfrm>
          <a:prstGeom prst="rect">
            <a:avLst/>
          </a:prstGeom>
          <a:ln>
            <a:noFill/>
          </a:ln>
        </p:spPr>
      </p:pic>
      <p:pic>
        <p:nvPicPr>
          <p:cNvPr id="608" name="Imagen 13"/>
          <p:cNvPicPr/>
          <p:nvPr/>
        </p:nvPicPr>
        <p:blipFill>
          <a:blip r:embed="rId4"/>
          <a:srcRect l="12094" t="54311" r="12094" b="6336"/>
          <a:stretch/>
        </p:blipFill>
        <p:spPr>
          <a:xfrm>
            <a:off x="6634800" y="2735280"/>
            <a:ext cx="1172160" cy="2219760"/>
          </a:xfrm>
          <a:prstGeom prst="rect">
            <a:avLst/>
          </a:prstGeom>
          <a:ln>
            <a:noFill/>
          </a:ln>
        </p:spPr>
      </p:pic>
      <p:pic>
        <p:nvPicPr>
          <p:cNvPr id="609" name="Imagen 14"/>
          <p:cNvPicPr/>
          <p:nvPr/>
        </p:nvPicPr>
        <p:blipFill>
          <a:blip r:embed="rId3"/>
          <a:stretch/>
        </p:blipFill>
        <p:spPr>
          <a:xfrm rot="57600">
            <a:off x="6648840" y="2983680"/>
            <a:ext cx="1143720" cy="1722960"/>
          </a:xfrm>
          <a:prstGeom prst="rect">
            <a:avLst/>
          </a:prstGeom>
          <a:ln>
            <a:noFill/>
          </a:ln>
        </p:spPr>
      </p:pic>
      <p:sp>
        <p:nvSpPr>
          <p:cNvPr id="610" name="CustomShape 8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1" name="CustomShape 9"/>
          <p:cNvSpPr/>
          <p:nvPr/>
        </p:nvSpPr>
        <p:spPr>
          <a:xfrm>
            <a:off x="4787280" y="37656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6"/>
          <p:cNvSpPr/>
          <p:nvPr/>
        </p:nvSpPr>
        <p:spPr>
          <a:xfrm>
            <a:off x="555120" y="7128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20" name="CustomShape 8"/>
          <p:cNvSpPr/>
          <p:nvPr/>
        </p:nvSpPr>
        <p:spPr>
          <a:xfrm>
            <a:off x="555120" y="3886200"/>
            <a:ext cx="211032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might want to have a common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space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all of them.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How is this seminar structured?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"/>
          <p:cNvSpPr/>
          <p:nvPr/>
        </p:nvSpPr>
        <p:spPr>
          <a:xfrm>
            <a:off x="734040" y="1284480"/>
            <a:ext cx="8814600" cy="4578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The workshop is structured in six sessions of about 4 hours each. Each session will be dedicated to a specific processing or analysis step.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Sessions 1 - 5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start with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theory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and logic behind that day's step and will continue with a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hands-on exercise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Students will select a particular dataset to use for the hands-on exercises.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 6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be dedicated to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students' presentations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Each student will prepare a short presentation (~15 minutes / ~15 slides) describing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motivation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of the study,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analysis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carried out,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At the end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of the workshop, each student will submit an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individual brief report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(2 pages max) on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with their corresponding dataset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Franklin Gothic Book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Working in groups is allowed and even encouraged. However, the individual presentations and the reports need to be unique.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6"/>
          <p:cNvSpPr/>
          <p:nvPr/>
        </p:nvSpPr>
        <p:spPr>
          <a:xfrm>
            <a:off x="583560" y="7020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3474720" y="2524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7132320" y="246888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10"/>
          <p:cNvSpPr/>
          <p:nvPr/>
        </p:nvSpPr>
        <p:spPr>
          <a:xfrm>
            <a:off x="493776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11"/>
          <p:cNvSpPr/>
          <p:nvPr/>
        </p:nvSpPr>
        <p:spPr>
          <a:xfrm>
            <a:off x="850392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583560" y="2918160"/>
            <a:ext cx="1940760" cy="14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Common spaces: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Native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MNI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Sample specific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555120" y="769320"/>
            <a:ext cx="7505280" cy="284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6"/>
          <p:cNvSpPr/>
          <p:nvPr/>
        </p:nvSpPr>
        <p:spPr>
          <a:xfrm>
            <a:off x="813960" y="3383280"/>
            <a:ext cx="80553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to run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on your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own:</a:t>
            </a:r>
            <a:r>
              <a:rPr lang="en-US" sz="1800" b="0" strike="noStrike" spc="-1" dirty="0" err="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</a:t>
            </a:r>
            <a:r>
              <a:rPr lang="en-US" sz="1800" b="0" strike="noStrike" spc="-1" dirty="0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://gitlab.com/ortizTud/neuroim-methods#010321-tutorial-on-fmriprep-ortiz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4124520" y="889920"/>
            <a:ext cx="4521600" cy="19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to do this?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lang="en-US" sz="1800" b="1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(https://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fmriprep.org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SPM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FSL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BrainVoyager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… and more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5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10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11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12"/>
          <p:cNvSpPr/>
          <p:nvPr/>
        </p:nvSpPr>
        <p:spPr>
          <a:xfrm>
            <a:off x="555120" y="769320"/>
            <a:ext cx="7505280" cy="27602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55" name="CustomShape 13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2"/>
          <p:cNvSpPr/>
          <p:nvPr/>
        </p:nvSpPr>
        <p:spPr>
          <a:xfrm>
            <a:off x="639720" y="142920"/>
            <a:ext cx="985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Let’s get practical.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785160" y="891720"/>
            <a:ext cx="8686440" cy="478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Software needed: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MATLAB 2018 or later (</a:t>
            </a:r>
            <a:r>
              <a:rPr lang="en-US" sz="1800" b="0" strike="noStrike" spc="-1" dirty="0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https://www.mathworks.com/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SPM12 (https://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www.fil.ion.ucl.ac.uk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spm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/software/spm12/)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ITK-Snap 3.8.0 (http://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www.itksnap.org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Data needed: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Know our repository: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188E8D"/>
                </a:solidFill>
                <a:latin typeface="Calibri"/>
                <a:ea typeface="DejaVu Sans"/>
                <a:hlinkClick r:id="rId4"/>
              </a:rPr>
              <a:t>https://github.com/ortiztud/fmri_analysis_intro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All the steps involved in preprocessing take a while to complete (up to several hours sometimes!)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have already preprocessed all the images with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 You can find them under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0000FF"/>
                </a:solidFill>
                <a:latin typeface="Calibri"/>
                <a:ea typeface="DejaVu Sans"/>
              </a:rPr>
              <a:t>~/&lt;</a:t>
            </a:r>
            <a:r>
              <a:rPr lang="en-US" sz="1800" b="0" i="1" strike="noStrike" spc="-1" dirty="0" err="1">
                <a:solidFill>
                  <a:srgbClr val="0000FF"/>
                </a:solidFill>
                <a:latin typeface="Calibri"/>
                <a:ea typeface="DejaVu Sans"/>
              </a:rPr>
              <a:t>project_folder</a:t>
            </a:r>
            <a:r>
              <a:rPr lang="en-US" sz="1800" b="0" i="1" strike="noStrike" spc="-1" dirty="0">
                <a:solidFill>
                  <a:srgbClr val="0000FF"/>
                </a:solidFill>
                <a:latin typeface="Calibri"/>
                <a:ea typeface="DejaVu Sans"/>
              </a:rPr>
              <a:t>&gt;/</a:t>
            </a:r>
            <a:r>
              <a:rPr lang="en-US" sz="1800" b="0" i="1" strike="noStrike" spc="-1" dirty="0" err="1">
                <a:solidFill>
                  <a:srgbClr val="0000FF"/>
                </a:solidFill>
                <a:latin typeface="Calibri"/>
                <a:ea typeface="DejaVu Sans"/>
              </a:rPr>
              <a:t>preproc_data</a:t>
            </a:r>
            <a:r>
              <a:rPr lang="en-US" sz="1800" b="0" i="1" strike="noStrike" spc="-1" dirty="0">
                <a:solidFill>
                  <a:srgbClr val="0000FF"/>
                </a:solidFill>
                <a:latin typeface="Calibri"/>
                <a:ea typeface="DejaVu Sans"/>
              </a:rPr>
              <a:t>/</a:t>
            </a:r>
            <a:r>
              <a:rPr lang="en-US" sz="1800" b="0" i="1" strike="noStrike" spc="-1" dirty="0" err="1">
                <a:solidFill>
                  <a:srgbClr val="0000FF"/>
                </a:solidFill>
                <a:latin typeface="Calibri"/>
                <a:ea typeface="DejaVu Sans"/>
              </a:rPr>
              <a:t>fmriprep</a:t>
            </a:r>
            <a:r>
              <a:rPr lang="en-US" sz="1800" b="0" i="1" strike="noStrike" spc="-1" dirty="0">
                <a:solidFill>
                  <a:srgbClr val="0000FF"/>
                </a:solidFill>
                <a:latin typeface="Calibri"/>
                <a:ea typeface="DejaVu Sans"/>
              </a:rPr>
              <a:t>/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4"/>
          <p:cNvPicPr/>
          <p:nvPr/>
        </p:nvPicPr>
        <p:blipFill>
          <a:blip r:embed="rId3"/>
          <a:stretch/>
        </p:blipFill>
        <p:spPr>
          <a:xfrm>
            <a:off x="7296120" y="4228200"/>
            <a:ext cx="2192400" cy="25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7727040" y="1058040"/>
            <a:ext cx="1886400" cy="739800"/>
          </a:xfrm>
          <a:prstGeom prst="rect">
            <a:avLst/>
          </a:prstGeom>
          <a:noFill/>
          <a:ln w="28440">
            <a:solidFill>
              <a:srgbClr val="F3C8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Scanner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7727040" y="2670480"/>
            <a:ext cx="1088280" cy="739800"/>
          </a:xfrm>
          <a:prstGeom prst="rect">
            <a:avLst/>
          </a:prstGeom>
          <a:noFill/>
          <a:ln w="28440">
            <a:solidFill>
              <a:schemeClr val="accen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Coil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7722360" y="4190760"/>
            <a:ext cx="1088280" cy="739800"/>
          </a:xfrm>
          <a:prstGeom prst="rect">
            <a:avLst/>
          </a:prstGeom>
          <a:noFill/>
          <a:ln w="28440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Bed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41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  <p:sp>
        <p:nvSpPr>
          <p:cNvPr id="142" name="CustomShape 9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3862080" y="1648440"/>
            <a:ext cx="3537000" cy="3404520"/>
          </a:xfrm>
          <a:custGeom>
            <a:avLst/>
            <a:gdLst/>
            <a:ahLst/>
            <a:cxnLst/>
            <a:rect l="l" t="t" r="r" b="b"/>
            <a:pathLst>
              <a:path w="3537284" h="3404937">
                <a:moveTo>
                  <a:pt x="84221" y="0"/>
                </a:moveTo>
                <a:lnTo>
                  <a:pt x="0" y="2466474"/>
                </a:lnTo>
                <a:lnTo>
                  <a:pt x="601579" y="2273969"/>
                </a:lnTo>
                <a:lnTo>
                  <a:pt x="1143000" y="2033337"/>
                </a:lnTo>
                <a:lnTo>
                  <a:pt x="1215189" y="1732548"/>
                </a:lnTo>
                <a:lnTo>
                  <a:pt x="1419726" y="1696453"/>
                </a:lnTo>
                <a:lnTo>
                  <a:pt x="1395663" y="1660358"/>
                </a:lnTo>
                <a:cubicBezTo>
                  <a:pt x="1391652" y="1620253"/>
                  <a:pt x="1383631" y="1580347"/>
                  <a:pt x="1383631" y="1540042"/>
                </a:cubicBezTo>
                <a:cubicBezTo>
                  <a:pt x="1383631" y="1475748"/>
                  <a:pt x="1386976" y="1411241"/>
                  <a:pt x="1395663" y="1347537"/>
                </a:cubicBezTo>
                <a:cubicBezTo>
                  <a:pt x="1395664" y="1347531"/>
                  <a:pt x="1425741" y="1257303"/>
                  <a:pt x="1431758" y="1239253"/>
                </a:cubicBezTo>
                <a:lnTo>
                  <a:pt x="1467852" y="1130969"/>
                </a:lnTo>
                <a:cubicBezTo>
                  <a:pt x="1471863" y="1118937"/>
                  <a:pt x="1472849" y="1105426"/>
                  <a:pt x="1479884" y="1094874"/>
                </a:cubicBezTo>
                <a:cubicBezTo>
                  <a:pt x="1534302" y="1013246"/>
                  <a:pt x="1507560" y="1043135"/>
                  <a:pt x="1552074" y="998621"/>
                </a:cubicBezTo>
                <a:cubicBezTo>
                  <a:pt x="1572967" y="935941"/>
                  <a:pt x="1550420" y="985649"/>
                  <a:pt x="1588168" y="938463"/>
                </a:cubicBezTo>
                <a:cubicBezTo>
                  <a:pt x="1619269" y="899587"/>
                  <a:pt x="1610710" y="887341"/>
                  <a:pt x="1660358" y="854242"/>
                </a:cubicBezTo>
                <a:cubicBezTo>
                  <a:pt x="1672389" y="846221"/>
                  <a:pt x="1685161" y="839212"/>
                  <a:pt x="1696452" y="830179"/>
                </a:cubicBezTo>
                <a:cubicBezTo>
                  <a:pt x="1733752" y="800339"/>
                  <a:pt x="1707240" y="806739"/>
                  <a:pt x="1756610" y="782053"/>
                </a:cubicBezTo>
                <a:cubicBezTo>
                  <a:pt x="1767954" y="776381"/>
                  <a:pt x="1781361" y="775693"/>
                  <a:pt x="1792705" y="770021"/>
                </a:cubicBezTo>
                <a:cubicBezTo>
                  <a:pt x="1885992" y="723377"/>
                  <a:pt x="1774176" y="764165"/>
                  <a:pt x="1864895" y="733927"/>
                </a:cubicBezTo>
                <a:cubicBezTo>
                  <a:pt x="1872916" y="725906"/>
                  <a:pt x="1878812" y="714936"/>
                  <a:pt x="1888958" y="709863"/>
                </a:cubicBezTo>
                <a:cubicBezTo>
                  <a:pt x="1911645" y="698519"/>
                  <a:pt x="1936275" y="690774"/>
                  <a:pt x="1961147" y="685800"/>
                </a:cubicBezTo>
                <a:cubicBezTo>
                  <a:pt x="2060828" y="665865"/>
                  <a:pt x="2000957" y="675804"/>
                  <a:pt x="2141621" y="661737"/>
                </a:cubicBezTo>
                <a:cubicBezTo>
                  <a:pt x="2217821" y="665748"/>
                  <a:pt x="2294229" y="666861"/>
                  <a:pt x="2370221" y="673769"/>
                </a:cubicBezTo>
                <a:cubicBezTo>
                  <a:pt x="2407186" y="677129"/>
                  <a:pt x="2410413" y="693864"/>
                  <a:pt x="2442410" y="709863"/>
                </a:cubicBezTo>
                <a:cubicBezTo>
                  <a:pt x="2453754" y="715535"/>
                  <a:pt x="2467161" y="716223"/>
                  <a:pt x="2478505" y="721895"/>
                </a:cubicBezTo>
                <a:cubicBezTo>
                  <a:pt x="2512008" y="738646"/>
                  <a:pt x="2524085" y="755443"/>
                  <a:pt x="2550695" y="782053"/>
                </a:cubicBezTo>
                <a:cubicBezTo>
                  <a:pt x="2554705" y="794085"/>
                  <a:pt x="2557054" y="806804"/>
                  <a:pt x="2562726" y="818148"/>
                </a:cubicBezTo>
                <a:cubicBezTo>
                  <a:pt x="2577902" y="848500"/>
                  <a:pt x="2588473" y="855926"/>
                  <a:pt x="2610852" y="878306"/>
                </a:cubicBezTo>
                <a:cubicBezTo>
                  <a:pt x="2641096" y="969032"/>
                  <a:pt x="2600298" y="857198"/>
                  <a:pt x="2646947" y="950495"/>
                </a:cubicBezTo>
                <a:cubicBezTo>
                  <a:pt x="2652619" y="961839"/>
                  <a:pt x="2652820" y="975503"/>
                  <a:pt x="2658979" y="986590"/>
                </a:cubicBezTo>
                <a:cubicBezTo>
                  <a:pt x="2673024" y="1011871"/>
                  <a:pt x="2697959" y="1031343"/>
                  <a:pt x="2707105" y="1058779"/>
                </a:cubicBezTo>
                <a:cubicBezTo>
                  <a:pt x="2711116" y="1070811"/>
                  <a:pt x="2712978" y="1083787"/>
                  <a:pt x="2719137" y="1094874"/>
                </a:cubicBezTo>
                <a:cubicBezTo>
                  <a:pt x="2733182" y="1120155"/>
                  <a:pt x="2758117" y="1139627"/>
                  <a:pt x="2767263" y="1167063"/>
                </a:cubicBezTo>
                <a:cubicBezTo>
                  <a:pt x="2783868" y="1216876"/>
                  <a:pt x="2772260" y="1192605"/>
                  <a:pt x="2803358" y="1239253"/>
                </a:cubicBezTo>
                <a:cubicBezTo>
                  <a:pt x="2827900" y="1312883"/>
                  <a:pt x="2807986" y="1245274"/>
                  <a:pt x="2827421" y="1371600"/>
                </a:cubicBezTo>
                <a:cubicBezTo>
                  <a:pt x="2830531" y="1391812"/>
                  <a:pt x="2835442" y="1411705"/>
                  <a:pt x="2839452" y="1431758"/>
                </a:cubicBezTo>
                <a:cubicBezTo>
                  <a:pt x="2835442" y="1519990"/>
                  <a:pt x="2833714" y="1608355"/>
                  <a:pt x="2827421" y="1696453"/>
                </a:cubicBezTo>
                <a:cubicBezTo>
                  <a:pt x="2825683" y="1720786"/>
                  <a:pt x="2821306" y="1744975"/>
                  <a:pt x="2815389" y="1768642"/>
                </a:cubicBezTo>
                <a:cubicBezTo>
                  <a:pt x="2809237" y="1793250"/>
                  <a:pt x="2791326" y="1840832"/>
                  <a:pt x="2791326" y="1840832"/>
                </a:cubicBezTo>
                <a:cubicBezTo>
                  <a:pt x="2767753" y="1982275"/>
                  <a:pt x="2791193" y="1853467"/>
                  <a:pt x="2767263" y="1961148"/>
                </a:cubicBezTo>
                <a:cubicBezTo>
                  <a:pt x="2757452" y="2005296"/>
                  <a:pt x="2755772" y="2027524"/>
                  <a:pt x="2743200" y="2069432"/>
                </a:cubicBezTo>
                <a:cubicBezTo>
                  <a:pt x="2735912" y="2093727"/>
                  <a:pt x="2727158" y="2117558"/>
                  <a:pt x="2719137" y="2141621"/>
                </a:cubicBezTo>
                <a:lnTo>
                  <a:pt x="2695074" y="2213811"/>
                </a:lnTo>
                <a:cubicBezTo>
                  <a:pt x="2691063" y="2225843"/>
                  <a:pt x="2690077" y="2239354"/>
                  <a:pt x="2683042" y="2249906"/>
                </a:cubicBezTo>
                <a:cubicBezTo>
                  <a:pt x="2667000" y="2273969"/>
                  <a:pt x="2655366" y="2301646"/>
                  <a:pt x="2634916" y="2322095"/>
                </a:cubicBezTo>
                <a:cubicBezTo>
                  <a:pt x="2626895" y="2330116"/>
                  <a:pt x="2617938" y="2337300"/>
                  <a:pt x="2610852" y="2346158"/>
                </a:cubicBezTo>
                <a:cubicBezTo>
                  <a:pt x="2601819" y="2357449"/>
                  <a:pt x="2596311" y="2371371"/>
                  <a:pt x="2586789" y="2382253"/>
                </a:cubicBezTo>
                <a:cubicBezTo>
                  <a:pt x="2568052" y="2403667"/>
                  <a:pt x="2523893" y="2451649"/>
                  <a:pt x="2490537" y="2466474"/>
                </a:cubicBezTo>
                <a:cubicBezTo>
                  <a:pt x="2467358" y="2476776"/>
                  <a:pt x="2442410" y="2482516"/>
                  <a:pt x="2418347" y="2490537"/>
                </a:cubicBezTo>
                <a:lnTo>
                  <a:pt x="2382252" y="2502569"/>
                </a:lnTo>
                <a:lnTo>
                  <a:pt x="2346158" y="2514600"/>
                </a:lnTo>
                <a:cubicBezTo>
                  <a:pt x="2334126" y="2522621"/>
                  <a:pt x="2321354" y="2529630"/>
                  <a:pt x="2310063" y="2538663"/>
                </a:cubicBezTo>
                <a:cubicBezTo>
                  <a:pt x="2301205" y="2545749"/>
                  <a:pt x="2296146" y="2557654"/>
                  <a:pt x="2286000" y="2562727"/>
                </a:cubicBezTo>
                <a:cubicBezTo>
                  <a:pt x="2285996" y="2562729"/>
                  <a:pt x="2195766" y="2592804"/>
                  <a:pt x="2177716" y="2598821"/>
                </a:cubicBezTo>
                <a:lnTo>
                  <a:pt x="2141621" y="2610853"/>
                </a:lnTo>
                <a:lnTo>
                  <a:pt x="2105526" y="2622885"/>
                </a:lnTo>
                <a:lnTo>
                  <a:pt x="1792705" y="3176337"/>
                </a:lnTo>
                <a:lnTo>
                  <a:pt x="2514600" y="3356811"/>
                </a:lnTo>
                <a:lnTo>
                  <a:pt x="2791326" y="3224463"/>
                </a:lnTo>
                <a:lnTo>
                  <a:pt x="3537284" y="3404937"/>
                </a:lnTo>
                <a:cubicBezTo>
                  <a:pt x="3533273" y="2273969"/>
                  <a:pt x="3529263" y="1143000"/>
                  <a:pt x="3525252" y="12032"/>
                </a:cubicBezTo>
                <a:lnTo>
                  <a:pt x="84221" y="0"/>
                </a:lnTo>
                <a:close/>
              </a:path>
            </a:pathLst>
          </a:custGeom>
          <a:solidFill>
            <a:srgbClr val="F3C82E">
              <a:alpha val="36863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1"/>
          <p:cNvSpPr/>
          <p:nvPr/>
        </p:nvSpPr>
        <p:spPr>
          <a:xfrm>
            <a:off x="5377680" y="2664360"/>
            <a:ext cx="1240200" cy="917640"/>
          </a:xfrm>
          <a:custGeom>
            <a:avLst/>
            <a:gdLst/>
            <a:ahLst/>
            <a:cxnLst/>
            <a:rect l="l" t="t" r="r" b="b"/>
            <a:pathLst>
              <a:path w="1240436" h="918147">
                <a:moveTo>
                  <a:pt x="56213" y="843196"/>
                </a:moveTo>
                <a:lnTo>
                  <a:pt x="502171" y="918147"/>
                </a:lnTo>
                <a:lnTo>
                  <a:pt x="520909" y="843196"/>
                </a:lnTo>
                <a:lnTo>
                  <a:pt x="1240436" y="712032"/>
                </a:lnTo>
                <a:lnTo>
                  <a:pt x="1229194" y="633334"/>
                </a:lnTo>
                <a:lnTo>
                  <a:pt x="1056807" y="633334"/>
                </a:lnTo>
                <a:lnTo>
                  <a:pt x="940633" y="663314"/>
                </a:lnTo>
                <a:lnTo>
                  <a:pt x="809469" y="427219"/>
                </a:lnTo>
                <a:lnTo>
                  <a:pt x="640830" y="194872"/>
                </a:lnTo>
                <a:lnTo>
                  <a:pt x="633335" y="26232"/>
                </a:lnTo>
                <a:lnTo>
                  <a:pt x="573374" y="0"/>
                </a:lnTo>
                <a:lnTo>
                  <a:pt x="412230" y="3747"/>
                </a:lnTo>
                <a:lnTo>
                  <a:pt x="262328" y="236095"/>
                </a:lnTo>
                <a:lnTo>
                  <a:pt x="131164" y="378501"/>
                </a:lnTo>
                <a:lnTo>
                  <a:pt x="119922" y="520908"/>
                </a:lnTo>
                <a:lnTo>
                  <a:pt x="138659" y="610849"/>
                </a:lnTo>
                <a:lnTo>
                  <a:pt x="0" y="738265"/>
                </a:lnTo>
                <a:lnTo>
                  <a:pt x="56213" y="843196"/>
                </a:lnTo>
                <a:close/>
              </a:path>
            </a:pathLst>
          </a:custGeom>
          <a:solidFill>
            <a:srgbClr val="A26176">
              <a:alpha val="24000"/>
            </a:srgbClr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1082520" y="3713760"/>
            <a:ext cx="4926240" cy="1511280"/>
          </a:xfrm>
          <a:custGeom>
            <a:avLst/>
            <a:gdLst/>
            <a:ahLst/>
            <a:cxnLst/>
            <a:rect l="l" t="t" r="r" b="b"/>
            <a:pathLst>
              <a:path w="4926563" h="1511559">
                <a:moveTo>
                  <a:pt x="0" y="877077"/>
                </a:moveTo>
                <a:lnTo>
                  <a:pt x="3946849" y="9330"/>
                </a:lnTo>
                <a:lnTo>
                  <a:pt x="4226767" y="0"/>
                </a:lnTo>
                <a:lnTo>
                  <a:pt x="4478694" y="223934"/>
                </a:lnTo>
                <a:lnTo>
                  <a:pt x="4926563" y="363894"/>
                </a:lnTo>
                <a:lnTo>
                  <a:pt x="4823927" y="597159"/>
                </a:lnTo>
                <a:lnTo>
                  <a:pt x="4329404" y="737118"/>
                </a:lnTo>
                <a:lnTo>
                  <a:pt x="4320073" y="1035698"/>
                </a:lnTo>
                <a:lnTo>
                  <a:pt x="2780522" y="1511559"/>
                </a:lnTo>
                <a:lnTo>
                  <a:pt x="0" y="1502228"/>
                </a:lnTo>
                <a:lnTo>
                  <a:pt x="0" y="877077"/>
                </a:lnTo>
                <a:close/>
              </a:path>
            </a:pathLst>
          </a:custGeom>
          <a:solidFill>
            <a:srgbClr val="89EBEA">
              <a:alpha val="3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6"/>
          <p:cNvSpPr/>
          <p:nvPr/>
        </p:nvSpPr>
        <p:spPr>
          <a:xfrm rot="1601400">
            <a:off x="2615400" y="179136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10" h="2057">
                <a:moveTo>
                  <a:pt x="252" y="0"/>
                </a:moveTo>
                <a:lnTo>
                  <a:pt x="252" y="1552"/>
                </a:lnTo>
                <a:lnTo>
                  <a:pt x="0" y="1552"/>
                </a:lnTo>
                <a:lnTo>
                  <a:pt x="504" y="2056"/>
                </a:lnTo>
                <a:lnTo>
                  <a:pt x="1009" y="1552"/>
                </a:lnTo>
                <a:lnTo>
                  <a:pt x="756" y="1552"/>
                </a:lnTo>
                <a:lnTo>
                  <a:pt x="756" y="0"/>
                </a:lnTo>
                <a:lnTo>
                  <a:pt x="252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7"/>
          <p:cNvSpPr/>
          <p:nvPr/>
        </p:nvSpPr>
        <p:spPr>
          <a:xfrm flipH="1">
            <a:off x="74556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big and </a:t>
            </a:r>
            <a:r>
              <a:rPr lang="en-US" sz="32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very 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strong!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 rot="19858200">
            <a:off x="6917400" y="179100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08" h="2058">
                <a:moveTo>
                  <a:pt x="251" y="0"/>
                </a:moveTo>
                <a:lnTo>
                  <a:pt x="252" y="1552"/>
                </a:lnTo>
                <a:lnTo>
                  <a:pt x="0" y="1553"/>
                </a:lnTo>
                <a:lnTo>
                  <a:pt x="504" y="2057"/>
                </a:lnTo>
                <a:lnTo>
                  <a:pt x="1007" y="1552"/>
                </a:lnTo>
                <a:lnTo>
                  <a:pt x="756" y="1552"/>
                </a:lnTo>
                <a:lnTo>
                  <a:pt x="754" y="0"/>
                </a:lnTo>
                <a:lnTo>
                  <a:pt x="251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617580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loud and annoying!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pic>
        <p:nvPicPr>
          <p:cNvPr id="164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3338280" y="5275800"/>
            <a:ext cx="5490514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When you put something inside a magnetic field, its H protons align (their spin) to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9262</TotalTime>
  <Words>2108</Words>
  <Application>Microsoft Macintosh PowerPoint</Application>
  <PresentationFormat>A4 (210 x 297 mm)</PresentationFormat>
  <Paragraphs>382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342</cp:revision>
  <dcterms:modified xsi:type="dcterms:W3CDTF">2022-05-02T08:29:18Z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43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43</vt:i4>
  </property>
</Properties>
</file>